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9" r:id="rId3"/>
    <p:sldId id="261" r:id="rId4"/>
    <p:sldId id="265" r:id="rId5"/>
    <p:sldId id="262" r:id="rId6"/>
    <p:sldId id="266" r:id="rId7"/>
    <p:sldId id="267" r:id="rId8"/>
    <p:sldId id="263" r:id="rId9"/>
    <p:sldId id="268" r:id="rId10"/>
    <p:sldId id="264" r:id="rId11"/>
    <p:sldId id="260" r:id="rId12"/>
    <p:sldId id="25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84483" autoAdjust="0"/>
  </p:normalViewPr>
  <p:slideViewPr>
    <p:cSldViewPr snapToGrid="0">
      <p:cViewPr varScale="1">
        <p:scale>
          <a:sx n="97" d="100"/>
          <a:sy n="97" d="100"/>
        </p:scale>
        <p:origin x="24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0" d="100"/>
          <a:sy n="50" d="100"/>
        </p:scale>
        <p:origin x="288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E9119-C760-4F9C-804B-B2F2D326051F}"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F2FEA-67E0-4B06-BE93-5F1179252634}" type="slidenum">
              <a:rPr lang="en-GB" smtClean="0"/>
              <a:t>‹#›</a:t>
            </a:fld>
            <a:endParaRPr lang="en-GB"/>
          </a:p>
        </p:txBody>
      </p:sp>
    </p:spTree>
    <p:extLst>
      <p:ext uri="{BB962C8B-B14F-4D97-AF65-F5344CB8AC3E}">
        <p14:creationId xmlns:p14="http://schemas.microsoft.com/office/powerpoint/2010/main" val="43844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introduce ourselves</a:t>
            </a:r>
          </a:p>
        </p:txBody>
      </p:sp>
      <p:sp>
        <p:nvSpPr>
          <p:cNvPr id="4" name="Slide Number Placeholder 3"/>
          <p:cNvSpPr>
            <a:spLocks noGrp="1"/>
          </p:cNvSpPr>
          <p:nvPr>
            <p:ph type="sldNum" sz="quarter" idx="5"/>
          </p:nvPr>
        </p:nvSpPr>
        <p:spPr/>
        <p:txBody>
          <a:bodyPr/>
          <a:lstStyle/>
          <a:p>
            <a:fld id="{C66F2FEA-67E0-4B06-BE93-5F1179252634}" type="slidenum">
              <a:rPr lang="en-GB" smtClean="0"/>
              <a:t>1</a:t>
            </a:fld>
            <a:endParaRPr lang="en-GB"/>
          </a:p>
        </p:txBody>
      </p:sp>
    </p:spTree>
    <p:extLst>
      <p:ext uri="{BB962C8B-B14F-4D97-AF65-F5344CB8AC3E}">
        <p14:creationId xmlns:p14="http://schemas.microsoft.com/office/powerpoint/2010/main" val="410235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 – plus plug evaluation</a:t>
            </a:r>
          </a:p>
        </p:txBody>
      </p:sp>
      <p:sp>
        <p:nvSpPr>
          <p:cNvPr id="4" name="Slide Number Placeholder 3"/>
          <p:cNvSpPr>
            <a:spLocks noGrp="1"/>
          </p:cNvSpPr>
          <p:nvPr>
            <p:ph type="sldNum" sz="quarter" idx="5"/>
          </p:nvPr>
        </p:nvSpPr>
        <p:spPr/>
        <p:txBody>
          <a:bodyPr/>
          <a:lstStyle/>
          <a:p>
            <a:fld id="{C66F2FEA-67E0-4B06-BE93-5F1179252634}" type="slidenum">
              <a:rPr lang="en-GB" smtClean="0"/>
              <a:t>10</a:t>
            </a:fld>
            <a:endParaRPr lang="en-GB"/>
          </a:p>
        </p:txBody>
      </p:sp>
    </p:spTree>
    <p:extLst>
      <p:ext uri="{BB962C8B-B14F-4D97-AF65-F5344CB8AC3E}">
        <p14:creationId xmlns:p14="http://schemas.microsoft.com/office/powerpoint/2010/main" val="402362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Ness/Tracy</a:t>
            </a:r>
          </a:p>
        </p:txBody>
      </p:sp>
      <p:sp>
        <p:nvSpPr>
          <p:cNvPr id="4" name="Slide Number Placeholder 3"/>
          <p:cNvSpPr>
            <a:spLocks noGrp="1"/>
          </p:cNvSpPr>
          <p:nvPr>
            <p:ph type="sldNum" sz="quarter" idx="5"/>
          </p:nvPr>
        </p:nvSpPr>
        <p:spPr/>
        <p:txBody>
          <a:bodyPr/>
          <a:lstStyle/>
          <a:p>
            <a:fld id="{C66F2FEA-67E0-4B06-BE93-5F1179252634}" type="slidenum">
              <a:rPr lang="en-GB" smtClean="0"/>
              <a:t>11</a:t>
            </a:fld>
            <a:endParaRPr lang="en-GB"/>
          </a:p>
        </p:txBody>
      </p:sp>
    </p:spTree>
    <p:extLst>
      <p:ext uri="{BB962C8B-B14F-4D97-AF65-F5344CB8AC3E}">
        <p14:creationId xmlns:p14="http://schemas.microsoft.com/office/powerpoint/2010/main" val="335186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6F2FEA-67E0-4B06-BE93-5F1179252634}" type="slidenum">
              <a:rPr lang="en-GB" smtClean="0"/>
              <a:t>13</a:t>
            </a:fld>
            <a:endParaRPr lang="en-GB"/>
          </a:p>
        </p:txBody>
      </p:sp>
    </p:spTree>
    <p:extLst>
      <p:ext uri="{BB962C8B-B14F-4D97-AF65-F5344CB8AC3E}">
        <p14:creationId xmlns:p14="http://schemas.microsoft.com/office/powerpoint/2010/main" val="56485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a:t>
            </a:r>
          </a:p>
        </p:txBody>
      </p:sp>
      <p:sp>
        <p:nvSpPr>
          <p:cNvPr id="4" name="Slide Number Placeholder 3"/>
          <p:cNvSpPr>
            <a:spLocks noGrp="1"/>
          </p:cNvSpPr>
          <p:nvPr>
            <p:ph type="sldNum" sz="quarter" idx="5"/>
          </p:nvPr>
        </p:nvSpPr>
        <p:spPr/>
        <p:txBody>
          <a:bodyPr/>
          <a:lstStyle/>
          <a:p>
            <a:fld id="{C66F2FEA-67E0-4B06-BE93-5F1179252634}" type="slidenum">
              <a:rPr lang="en-GB" smtClean="0"/>
              <a:t>2</a:t>
            </a:fld>
            <a:endParaRPr lang="en-GB"/>
          </a:p>
        </p:txBody>
      </p:sp>
    </p:spTree>
    <p:extLst>
      <p:ext uri="{BB962C8B-B14F-4D97-AF65-F5344CB8AC3E}">
        <p14:creationId xmlns:p14="http://schemas.microsoft.com/office/powerpoint/2010/main" val="415891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a:t>
            </a:r>
          </a:p>
        </p:txBody>
      </p:sp>
      <p:sp>
        <p:nvSpPr>
          <p:cNvPr id="4" name="Slide Number Placeholder 3"/>
          <p:cNvSpPr>
            <a:spLocks noGrp="1"/>
          </p:cNvSpPr>
          <p:nvPr>
            <p:ph type="sldNum" sz="quarter" idx="5"/>
          </p:nvPr>
        </p:nvSpPr>
        <p:spPr/>
        <p:txBody>
          <a:bodyPr/>
          <a:lstStyle/>
          <a:p>
            <a:fld id="{C66F2FEA-67E0-4B06-BE93-5F1179252634}" type="slidenum">
              <a:rPr lang="en-GB" smtClean="0"/>
              <a:t>3</a:t>
            </a:fld>
            <a:endParaRPr lang="en-GB"/>
          </a:p>
        </p:txBody>
      </p:sp>
    </p:spTree>
    <p:extLst>
      <p:ext uri="{BB962C8B-B14F-4D97-AF65-F5344CB8AC3E}">
        <p14:creationId xmlns:p14="http://schemas.microsoft.com/office/powerpoint/2010/main" val="353728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Tracy</a:t>
            </a:r>
          </a:p>
        </p:txBody>
      </p:sp>
      <p:sp>
        <p:nvSpPr>
          <p:cNvPr id="4" name="Slide Number Placeholder 3"/>
          <p:cNvSpPr>
            <a:spLocks noGrp="1"/>
          </p:cNvSpPr>
          <p:nvPr>
            <p:ph type="sldNum" sz="quarter" idx="5"/>
          </p:nvPr>
        </p:nvSpPr>
        <p:spPr/>
        <p:txBody>
          <a:bodyPr/>
          <a:lstStyle/>
          <a:p>
            <a:fld id="{C66F2FEA-67E0-4B06-BE93-5F1179252634}" type="slidenum">
              <a:rPr lang="en-GB" smtClean="0"/>
              <a:t>4</a:t>
            </a:fld>
            <a:endParaRPr lang="en-GB"/>
          </a:p>
        </p:txBody>
      </p:sp>
    </p:spTree>
    <p:extLst>
      <p:ext uri="{BB962C8B-B14F-4D97-AF65-F5344CB8AC3E}">
        <p14:creationId xmlns:p14="http://schemas.microsoft.com/office/powerpoint/2010/main" val="412891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Ness/Tracy</a:t>
            </a:r>
          </a:p>
        </p:txBody>
      </p:sp>
      <p:sp>
        <p:nvSpPr>
          <p:cNvPr id="4" name="Slide Number Placeholder 3"/>
          <p:cNvSpPr>
            <a:spLocks noGrp="1"/>
          </p:cNvSpPr>
          <p:nvPr>
            <p:ph type="sldNum" sz="quarter" idx="5"/>
          </p:nvPr>
        </p:nvSpPr>
        <p:spPr/>
        <p:txBody>
          <a:bodyPr/>
          <a:lstStyle/>
          <a:p>
            <a:fld id="{C66F2FEA-67E0-4B06-BE93-5F1179252634}" type="slidenum">
              <a:rPr lang="en-GB" smtClean="0"/>
              <a:t>5</a:t>
            </a:fld>
            <a:endParaRPr lang="en-GB"/>
          </a:p>
        </p:txBody>
      </p:sp>
    </p:spTree>
    <p:extLst>
      <p:ext uri="{BB962C8B-B14F-4D97-AF65-F5344CB8AC3E}">
        <p14:creationId xmlns:p14="http://schemas.microsoft.com/office/powerpoint/2010/main" val="316200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Ness/Tracy</a:t>
            </a:r>
          </a:p>
        </p:txBody>
      </p:sp>
      <p:sp>
        <p:nvSpPr>
          <p:cNvPr id="4" name="Slide Number Placeholder 3"/>
          <p:cNvSpPr>
            <a:spLocks noGrp="1"/>
          </p:cNvSpPr>
          <p:nvPr>
            <p:ph type="sldNum" sz="quarter" idx="5"/>
          </p:nvPr>
        </p:nvSpPr>
        <p:spPr/>
        <p:txBody>
          <a:bodyPr/>
          <a:lstStyle/>
          <a:p>
            <a:fld id="{C66F2FEA-67E0-4B06-BE93-5F1179252634}" type="slidenum">
              <a:rPr lang="en-GB" smtClean="0"/>
              <a:t>6</a:t>
            </a:fld>
            <a:endParaRPr lang="en-GB"/>
          </a:p>
        </p:txBody>
      </p:sp>
    </p:spTree>
    <p:extLst>
      <p:ext uri="{BB962C8B-B14F-4D97-AF65-F5344CB8AC3E}">
        <p14:creationId xmlns:p14="http://schemas.microsoft.com/office/powerpoint/2010/main" val="382067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a:t>
            </a:r>
          </a:p>
          <a:p>
            <a:endParaRPr lang="en-GB" dirty="0"/>
          </a:p>
          <a:p>
            <a:pPr algn="l"/>
            <a:r>
              <a:rPr lang="en-GB" b="0" i="0" dirty="0">
                <a:solidFill>
                  <a:srgbClr val="333333"/>
                </a:solidFill>
                <a:effectLst/>
                <a:latin typeface="system-ui"/>
              </a:rPr>
              <a:t>This Tool divides neurodevelopmental qualities into nine unique subsections.</a:t>
            </a:r>
          </a:p>
          <a:p>
            <a:pPr algn="l"/>
            <a:r>
              <a:rPr lang="en-GB" b="0" i="0" dirty="0">
                <a:solidFill>
                  <a:srgbClr val="333333"/>
                </a:solidFill>
                <a:effectLst/>
                <a:latin typeface="system-ui"/>
              </a:rPr>
              <a:t>These are:</a:t>
            </a:r>
          </a:p>
          <a:p>
            <a:pPr algn="l"/>
            <a:r>
              <a:rPr lang="en-GB" b="0" i="0" dirty="0">
                <a:solidFill>
                  <a:srgbClr val="333333"/>
                </a:solidFill>
                <a:effectLst/>
                <a:latin typeface="system-ui"/>
              </a:rPr>
              <a:t>1) Speech and Language</a:t>
            </a:r>
            <a:br>
              <a:rPr lang="en-GB" b="0" i="0" dirty="0">
                <a:solidFill>
                  <a:srgbClr val="333333"/>
                </a:solidFill>
                <a:effectLst/>
                <a:latin typeface="system-ui"/>
              </a:rPr>
            </a:br>
            <a:r>
              <a:rPr lang="en-GB" b="0" i="0" dirty="0">
                <a:solidFill>
                  <a:srgbClr val="333333"/>
                </a:solidFill>
                <a:effectLst/>
                <a:latin typeface="system-ui"/>
              </a:rPr>
              <a:t>2) Energy Levels</a:t>
            </a:r>
            <a:br>
              <a:rPr lang="en-GB" b="0" i="0" dirty="0">
                <a:solidFill>
                  <a:srgbClr val="333333"/>
                </a:solidFill>
                <a:effectLst/>
                <a:latin typeface="system-ui"/>
              </a:rPr>
            </a:br>
            <a:r>
              <a:rPr lang="en-GB" b="0" i="0" dirty="0">
                <a:solidFill>
                  <a:srgbClr val="333333"/>
                </a:solidFill>
                <a:effectLst/>
                <a:latin typeface="system-ui"/>
              </a:rPr>
              <a:t>3) Attention and Impulse Control</a:t>
            </a:r>
            <a:br>
              <a:rPr lang="en-GB" b="0" i="0" dirty="0">
                <a:solidFill>
                  <a:srgbClr val="333333"/>
                </a:solidFill>
                <a:effectLst/>
                <a:latin typeface="system-ui"/>
              </a:rPr>
            </a:br>
            <a:r>
              <a:rPr lang="en-GB" b="0" i="0" dirty="0">
                <a:solidFill>
                  <a:srgbClr val="333333"/>
                </a:solidFill>
                <a:effectLst/>
                <a:latin typeface="system-ui"/>
              </a:rPr>
              <a:t>4) Emotional Regulation</a:t>
            </a:r>
            <a:br>
              <a:rPr lang="en-GB" b="0" i="0" dirty="0">
                <a:solidFill>
                  <a:srgbClr val="333333"/>
                </a:solidFill>
                <a:effectLst/>
                <a:latin typeface="system-ui"/>
              </a:rPr>
            </a:br>
            <a:r>
              <a:rPr lang="en-GB" b="0" i="0" dirty="0">
                <a:solidFill>
                  <a:srgbClr val="333333"/>
                </a:solidFill>
                <a:effectLst/>
                <a:latin typeface="system-ui"/>
              </a:rPr>
              <a:t>5) Motor Skills</a:t>
            </a:r>
            <a:br>
              <a:rPr lang="en-GB" b="0" i="0" dirty="0">
                <a:solidFill>
                  <a:srgbClr val="333333"/>
                </a:solidFill>
                <a:effectLst/>
                <a:latin typeface="system-ui"/>
              </a:rPr>
            </a:br>
            <a:r>
              <a:rPr lang="en-GB" b="0" i="0" dirty="0">
                <a:solidFill>
                  <a:srgbClr val="333333"/>
                </a:solidFill>
                <a:effectLst/>
                <a:latin typeface="system-ui"/>
              </a:rPr>
              <a:t>6) Sensory</a:t>
            </a:r>
            <a:br>
              <a:rPr lang="en-GB" b="0" i="0" dirty="0">
                <a:solidFill>
                  <a:srgbClr val="333333"/>
                </a:solidFill>
                <a:effectLst/>
                <a:latin typeface="system-ui"/>
              </a:rPr>
            </a:br>
            <a:r>
              <a:rPr lang="en-GB" b="0" i="0" dirty="0">
                <a:solidFill>
                  <a:srgbClr val="333333"/>
                </a:solidFill>
                <a:effectLst/>
                <a:latin typeface="system-ui"/>
              </a:rPr>
              <a:t>7) Flexibility and Adaptability</a:t>
            </a:r>
            <a:br>
              <a:rPr lang="en-GB" b="0" i="0" dirty="0">
                <a:solidFill>
                  <a:srgbClr val="333333"/>
                </a:solidFill>
                <a:effectLst/>
                <a:latin typeface="system-ui"/>
              </a:rPr>
            </a:br>
            <a:r>
              <a:rPr lang="en-GB" b="0" i="0" dirty="0">
                <a:solidFill>
                  <a:srgbClr val="333333"/>
                </a:solidFill>
                <a:effectLst/>
                <a:latin typeface="system-ui"/>
              </a:rPr>
              <a:t>8) Systemizing and Empathizing</a:t>
            </a:r>
            <a:br>
              <a:rPr lang="en-GB" b="0" i="0" dirty="0">
                <a:solidFill>
                  <a:srgbClr val="333333"/>
                </a:solidFill>
                <a:effectLst/>
                <a:latin typeface="system-ui"/>
              </a:rPr>
            </a:br>
            <a:r>
              <a:rPr lang="en-GB" b="0" i="0" dirty="0">
                <a:solidFill>
                  <a:srgbClr val="333333"/>
                </a:solidFill>
                <a:effectLst/>
                <a:latin typeface="system-ui"/>
              </a:rPr>
              <a:t>9) Cognitive Ability</a:t>
            </a:r>
          </a:p>
          <a:p>
            <a:endParaRPr lang="en-GB" dirty="0"/>
          </a:p>
        </p:txBody>
      </p:sp>
      <p:sp>
        <p:nvSpPr>
          <p:cNvPr id="4" name="Slide Number Placeholder 3"/>
          <p:cNvSpPr>
            <a:spLocks noGrp="1"/>
          </p:cNvSpPr>
          <p:nvPr>
            <p:ph type="sldNum" sz="quarter" idx="5"/>
          </p:nvPr>
        </p:nvSpPr>
        <p:spPr/>
        <p:txBody>
          <a:bodyPr/>
          <a:lstStyle/>
          <a:p>
            <a:fld id="{C66F2FEA-67E0-4B06-BE93-5F1179252634}" type="slidenum">
              <a:rPr lang="en-GB" smtClean="0"/>
              <a:t>7</a:t>
            </a:fld>
            <a:endParaRPr lang="en-GB"/>
          </a:p>
        </p:txBody>
      </p:sp>
    </p:spTree>
    <p:extLst>
      <p:ext uri="{BB962C8B-B14F-4D97-AF65-F5344CB8AC3E}">
        <p14:creationId xmlns:p14="http://schemas.microsoft.com/office/powerpoint/2010/main" val="363456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Tracy</a:t>
            </a:r>
          </a:p>
        </p:txBody>
      </p:sp>
      <p:sp>
        <p:nvSpPr>
          <p:cNvPr id="4" name="Slide Number Placeholder 3"/>
          <p:cNvSpPr>
            <a:spLocks noGrp="1"/>
          </p:cNvSpPr>
          <p:nvPr>
            <p:ph type="sldNum" sz="quarter" idx="5"/>
          </p:nvPr>
        </p:nvSpPr>
        <p:spPr/>
        <p:txBody>
          <a:bodyPr/>
          <a:lstStyle/>
          <a:p>
            <a:fld id="{C66F2FEA-67E0-4B06-BE93-5F1179252634}" type="slidenum">
              <a:rPr lang="en-GB" smtClean="0"/>
              <a:t>8</a:t>
            </a:fld>
            <a:endParaRPr lang="en-GB"/>
          </a:p>
        </p:txBody>
      </p:sp>
    </p:spTree>
    <p:extLst>
      <p:ext uri="{BB962C8B-B14F-4D97-AF65-F5344CB8AC3E}">
        <p14:creationId xmlns:p14="http://schemas.microsoft.com/office/powerpoint/2010/main" val="3044733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Ness</a:t>
            </a:r>
          </a:p>
        </p:txBody>
      </p:sp>
      <p:sp>
        <p:nvSpPr>
          <p:cNvPr id="4" name="Slide Number Placeholder 3"/>
          <p:cNvSpPr>
            <a:spLocks noGrp="1"/>
          </p:cNvSpPr>
          <p:nvPr>
            <p:ph type="sldNum" sz="quarter" idx="5"/>
          </p:nvPr>
        </p:nvSpPr>
        <p:spPr/>
        <p:txBody>
          <a:bodyPr/>
          <a:lstStyle/>
          <a:p>
            <a:fld id="{C66F2FEA-67E0-4B06-BE93-5F1179252634}" type="slidenum">
              <a:rPr lang="en-GB" smtClean="0"/>
              <a:t>9</a:t>
            </a:fld>
            <a:endParaRPr lang="en-GB"/>
          </a:p>
        </p:txBody>
      </p:sp>
    </p:spTree>
    <p:extLst>
      <p:ext uri="{BB962C8B-B14F-4D97-AF65-F5344CB8AC3E}">
        <p14:creationId xmlns:p14="http://schemas.microsoft.com/office/powerpoint/2010/main" val="319656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0864-FA1F-371E-9355-F1C8992D8E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019914-C30F-6504-0545-F49CBF98A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0BA778-C85B-C671-156F-B90FC0707C83}"/>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5" name="Footer Placeholder 4">
            <a:extLst>
              <a:ext uri="{FF2B5EF4-FFF2-40B4-BE49-F238E27FC236}">
                <a16:creationId xmlns:a16="http://schemas.microsoft.com/office/drawing/2014/main" id="{9F92437E-84FE-1850-330C-559E548DF5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B432C5-8597-5794-DE0D-C2FCE071A723}"/>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295512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7503-3803-1951-E914-ED7EE019F7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91D54A-DF89-92C9-64B4-EAF328BDF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A3211E-7598-029C-8957-F5E32E323718}"/>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5" name="Footer Placeholder 4">
            <a:extLst>
              <a:ext uri="{FF2B5EF4-FFF2-40B4-BE49-F238E27FC236}">
                <a16:creationId xmlns:a16="http://schemas.microsoft.com/office/drawing/2014/main" id="{9271DBD6-8DE7-A359-EBE2-4E2790227C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ECC1B9-C9C1-79A3-8987-2474334BD0DA}"/>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48487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AE053-5BBF-40B9-021C-C8F1583A66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0FDF45-0400-D8FF-84BC-CA4A017A34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357DC0-D3C5-B5C2-8B38-DA2621CF11A7}"/>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5" name="Footer Placeholder 4">
            <a:extLst>
              <a:ext uri="{FF2B5EF4-FFF2-40B4-BE49-F238E27FC236}">
                <a16:creationId xmlns:a16="http://schemas.microsoft.com/office/drawing/2014/main" id="{06893811-835C-D952-91EC-47D37EA52D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5E4C06-D5E9-EE14-CFE5-C1C3DED9548C}"/>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426709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569C-295B-DDC1-5AF8-51E3B8ADC1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3ECA53-D8CB-2736-7E2D-3B18E8D11C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AF9E63-65FC-C016-DE95-6D6E81620BD9}"/>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5" name="Footer Placeholder 4">
            <a:extLst>
              <a:ext uri="{FF2B5EF4-FFF2-40B4-BE49-F238E27FC236}">
                <a16:creationId xmlns:a16="http://schemas.microsoft.com/office/drawing/2014/main" id="{81AABDAC-EE33-8389-A2F3-E5E28B970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CB770-F968-61DC-A5E3-340B4B7CD871}"/>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268240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92-C069-E1B5-6C61-0FE1C23FFD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6F9F71-A82B-A926-4FE2-CAB875CCE4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93FF03-3545-180D-D0EE-1F9FC647BC48}"/>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5" name="Footer Placeholder 4">
            <a:extLst>
              <a:ext uri="{FF2B5EF4-FFF2-40B4-BE49-F238E27FC236}">
                <a16:creationId xmlns:a16="http://schemas.microsoft.com/office/drawing/2014/main" id="{C7C6D97B-0BA5-8306-FE26-6C48B213B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51E383-2412-4BFF-0DFB-5CE6BB70A557}"/>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141673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63B3-0289-9D28-F8D6-10FE4BC0C1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375A6-FB84-50B6-2C0E-DFF85C3159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497E05-13E7-3CEF-786B-A15D3FF30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59589D-9D1F-BF7A-1A8E-B2E808FB27C3}"/>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6" name="Footer Placeholder 5">
            <a:extLst>
              <a:ext uri="{FF2B5EF4-FFF2-40B4-BE49-F238E27FC236}">
                <a16:creationId xmlns:a16="http://schemas.microsoft.com/office/drawing/2014/main" id="{382EF0E2-13AB-368E-9D7C-260E0F5978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5F3536-316A-B7DB-A853-7E3253AF8789}"/>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4222800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A6C5-7DE5-300E-D645-8E4542693E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086C77-AF0A-6BAD-C97B-D839D836D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D87C5D-C86A-13E7-F5A5-74ABB4CFFD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2F8CC7-CAD1-4D60-F626-BC10C4578B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2C9FAA-119D-4E77-DD9D-D1DBB3C59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AA3B0A-6CA4-D9BD-BBEA-81CAD6B78CCC}"/>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8" name="Footer Placeholder 7">
            <a:extLst>
              <a:ext uri="{FF2B5EF4-FFF2-40B4-BE49-F238E27FC236}">
                <a16:creationId xmlns:a16="http://schemas.microsoft.com/office/drawing/2014/main" id="{A0DFB3DC-9D66-6DFF-298D-4E7DDFEFFC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D4CFE3-3C01-CCA9-40F0-9A51D49BE27B}"/>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211739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9A66-66EC-CA2D-FEB8-3A1E5B18EA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A35977-B902-F671-5AAA-F27EA5E95646}"/>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4" name="Footer Placeholder 3">
            <a:extLst>
              <a:ext uri="{FF2B5EF4-FFF2-40B4-BE49-F238E27FC236}">
                <a16:creationId xmlns:a16="http://schemas.microsoft.com/office/drawing/2014/main" id="{59A7E5D7-F630-4280-0737-74FF4183D7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5D3ADE-09B4-1C89-A786-1180EC5D19FD}"/>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165021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7C10B-E783-3341-E42D-2A680AD0F835}"/>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3" name="Footer Placeholder 2">
            <a:extLst>
              <a:ext uri="{FF2B5EF4-FFF2-40B4-BE49-F238E27FC236}">
                <a16:creationId xmlns:a16="http://schemas.microsoft.com/office/drawing/2014/main" id="{1F25BAF4-3C87-7E72-FB19-C5FC3253BD8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6AEFAC-9FB6-0EE0-5876-1A94D2C0D8F0}"/>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241912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0AC4-D296-1074-AB2F-DF5992E4F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B13D0B-93C0-DA03-C830-5E4028878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966507-1C38-47C0-828F-7884DFCD9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303C24-8605-7113-E622-E8A7E95A6948}"/>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6" name="Footer Placeholder 5">
            <a:extLst>
              <a:ext uri="{FF2B5EF4-FFF2-40B4-BE49-F238E27FC236}">
                <a16:creationId xmlns:a16="http://schemas.microsoft.com/office/drawing/2014/main" id="{F0222DF9-BFEE-CF11-498E-E3FB789767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52E23C-0192-4D57-118E-538E102B85BD}"/>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328643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55DD-2FF2-ED00-BAE8-4B45839DA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9CF906-805E-5294-AFC0-5A4F7FF21B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858339-6EA9-22E8-F21F-E1AA1AF5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89CED-91BD-B8D2-6C1B-1C12841F3D68}"/>
              </a:ext>
            </a:extLst>
          </p:cNvPr>
          <p:cNvSpPr>
            <a:spLocks noGrp="1"/>
          </p:cNvSpPr>
          <p:nvPr>
            <p:ph type="dt" sz="half" idx="10"/>
          </p:nvPr>
        </p:nvSpPr>
        <p:spPr/>
        <p:txBody>
          <a:bodyPr/>
          <a:lstStyle/>
          <a:p>
            <a:fld id="{79394D99-7FA0-4BE4-8229-9010E5AD831F}" type="datetimeFigureOut">
              <a:rPr lang="en-GB" smtClean="0"/>
              <a:t>04/12/2024</a:t>
            </a:fld>
            <a:endParaRPr lang="en-GB"/>
          </a:p>
        </p:txBody>
      </p:sp>
      <p:sp>
        <p:nvSpPr>
          <p:cNvPr id="6" name="Footer Placeholder 5">
            <a:extLst>
              <a:ext uri="{FF2B5EF4-FFF2-40B4-BE49-F238E27FC236}">
                <a16:creationId xmlns:a16="http://schemas.microsoft.com/office/drawing/2014/main" id="{008EC1A6-5D0E-1D5B-FFCD-7E29E5C113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07B2D3-C986-9170-FF22-7B6E4FF65680}"/>
              </a:ext>
            </a:extLst>
          </p:cNvPr>
          <p:cNvSpPr>
            <a:spLocks noGrp="1"/>
          </p:cNvSpPr>
          <p:nvPr>
            <p:ph type="sldNum" sz="quarter" idx="12"/>
          </p:nvPr>
        </p:nvSpPr>
        <p:spPr/>
        <p:txBody>
          <a:bodyPr/>
          <a:lstStyle/>
          <a:p>
            <a:fld id="{B9CD0D3B-2A0A-4B55-B6D7-F36EF5F8217C}" type="slidenum">
              <a:rPr lang="en-GB" smtClean="0"/>
              <a:t>‹#›</a:t>
            </a:fld>
            <a:endParaRPr lang="en-GB"/>
          </a:p>
        </p:txBody>
      </p:sp>
    </p:spTree>
    <p:extLst>
      <p:ext uri="{BB962C8B-B14F-4D97-AF65-F5344CB8AC3E}">
        <p14:creationId xmlns:p14="http://schemas.microsoft.com/office/powerpoint/2010/main" val="367260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82D0C-E48C-9B25-A6B6-98FF8A2C5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FD0BFF-0223-431F-9703-4E591B3CC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57FE4D-C327-D52B-EA49-A8B6ED83B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94D99-7FA0-4BE4-8229-9010E5AD831F}" type="datetimeFigureOut">
              <a:rPr lang="en-GB" smtClean="0"/>
              <a:t>04/12/2024</a:t>
            </a:fld>
            <a:endParaRPr lang="en-GB"/>
          </a:p>
        </p:txBody>
      </p:sp>
      <p:sp>
        <p:nvSpPr>
          <p:cNvPr id="5" name="Footer Placeholder 4">
            <a:extLst>
              <a:ext uri="{FF2B5EF4-FFF2-40B4-BE49-F238E27FC236}">
                <a16:creationId xmlns:a16="http://schemas.microsoft.com/office/drawing/2014/main" id="{75D9A499-43F5-D286-5536-B259B9483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1106F2-712F-9DDD-764B-E3B354A54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D0D3B-2A0A-4B55-B6D7-F36EF5F8217C}" type="slidenum">
              <a:rPr lang="en-GB" smtClean="0"/>
              <a:t>‹#›</a:t>
            </a:fld>
            <a:endParaRPr lang="en-GB"/>
          </a:p>
        </p:txBody>
      </p:sp>
      <p:sp>
        <p:nvSpPr>
          <p:cNvPr id="8" name="TextBox 7">
            <a:extLst>
              <a:ext uri="{FF2B5EF4-FFF2-40B4-BE49-F238E27FC236}">
                <a16:creationId xmlns:a16="http://schemas.microsoft.com/office/drawing/2014/main" id="{0E6D2D84-9093-B8A8-65E1-F7F744D9618B}"/>
              </a:ext>
            </a:extLst>
          </p:cNvPr>
          <p:cNvSpPr txBox="1"/>
          <p:nvPr userDrawn="1">
            <p:extLst>
              <p:ext uri="{1162E1C5-73C7-4A58-AE30-91384D911F3F}">
                <p184:classification xmlns:p184="http://schemas.microsoft.com/office/powerpoint/2018/4/main" val="hdr"/>
              </p:ext>
            </p:extLst>
          </p:nvPr>
        </p:nvSpPr>
        <p:spPr>
          <a:xfrm>
            <a:off x="9929813" y="190500"/>
            <a:ext cx="2100262" cy="152400"/>
          </a:xfrm>
          <a:prstGeom prst="rect">
            <a:avLst/>
          </a:prstGeom>
        </p:spPr>
        <p:txBody>
          <a:bodyPr horzOverflow="overflow" lIns="0" tIns="0" rIns="0" bIns="0">
            <a:spAutoFit/>
          </a:bodyPr>
          <a:lstStyle/>
          <a:p>
            <a:pPr algn="l"/>
            <a:r>
              <a:rPr lang="en-GB" sz="1000">
                <a:solidFill>
                  <a:srgbClr val="FF8C00"/>
                </a:solidFill>
                <a:latin typeface="Calibri" panose="020F0502020204030204" pitchFamily="34" charset="0"/>
                <a:ea typeface="Calibri" panose="020F0502020204030204" pitchFamily="34" charset="0"/>
                <a:cs typeface="Calibri" panose="020F0502020204030204" pitchFamily="34" charset="0"/>
              </a:rPr>
              <a:t>Information Classification: CONTROLLED</a:t>
            </a:r>
          </a:p>
        </p:txBody>
      </p:sp>
    </p:spTree>
    <p:extLst>
      <p:ext uri="{BB962C8B-B14F-4D97-AF65-F5344CB8AC3E}">
        <p14:creationId xmlns:p14="http://schemas.microsoft.com/office/powerpoint/2010/main" val="3883221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adstartkernow.org.uk/bloom/" TargetMode="External"/><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mailto:cft.camhsreferrals@nhs.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archurohi.blogspot.com/2012/03/sibling-bond.html" TargetMode="External"/><Relationship Id="rId3" Type="http://schemas.openxmlformats.org/officeDocument/2006/relationships/image" Target="../media/image3.jp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hyperlink" Target="https://creativecommons.org/licenses/by-nc-nd/3.0/" TargetMode="External"/><Relationship Id="rId5" Type="http://schemas.openxmlformats.org/officeDocument/2006/relationships/hyperlink" Target="https://www.publicdomainpictures.net/view-image.php?image=19826&amp;picture=sad-child-portrait&amp;large=1" TargetMode="External"/><Relationship Id="rId10" Type="http://schemas.openxmlformats.org/officeDocument/2006/relationships/image" Target="../media/image1.png"/><Relationship Id="rId4" Type="http://schemas.openxmlformats.org/officeDocument/2006/relationships/image" Target="../media/image4.jpg"/><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660042" y="891652"/>
            <a:ext cx="4412021" cy="3030724"/>
          </a:xfrm>
        </p:spPr>
        <p:txBody>
          <a:bodyPr anchor="b">
            <a:normAutofit/>
          </a:bodyPr>
          <a:lstStyle/>
          <a:p>
            <a:r>
              <a:rPr lang="en-GB" sz="3200" dirty="0">
                <a:solidFill>
                  <a:srgbClr val="FFFFFF"/>
                </a:solidFill>
              </a:rPr>
              <a:t>Welcome to this Bloom webinar</a:t>
            </a:r>
            <a:r>
              <a:rPr lang="en-GB" sz="2400" dirty="0">
                <a:solidFill>
                  <a:srgbClr val="FFFFFF"/>
                </a:solidFill>
              </a:rPr>
              <a:t>.</a:t>
            </a:r>
            <a:br>
              <a:rPr lang="en-GB" sz="2400" dirty="0">
                <a:solidFill>
                  <a:srgbClr val="FFFFFF"/>
                </a:solidFill>
              </a:rPr>
            </a:br>
            <a:br>
              <a:rPr lang="en-GB" sz="2400" dirty="0">
                <a:solidFill>
                  <a:srgbClr val="FFFFFF"/>
                </a:solidFill>
              </a:rPr>
            </a:br>
            <a:r>
              <a:rPr lang="en-GB" sz="2400" dirty="0">
                <a:solidFill>
                  <a:srgbClr val="FFFFFF"/>
                </a:solidFill>
              </a:rPr>
              <a:t>November 27 2024</a:t>
            </a:r>
            <a:br>
              <a:rPr lang="en-GB" sz="2400" dirty="0">
                <a:solidFill>
                  <a:srgbClr val="FFFFFF"/>
                </a:solidFill>
              </a:rPr>
            </a:br>
            <a:br>
              <a:rPr lang="en-GB" sz="2400" dirty="0">
                <a:solidFill>
                  <a:srgbClr val="FFFFFF"/>
                </a:solidFill>
              </a:rPr>
            </a:br>
            <a:endParaRPr lang="en-GB" sz="1800" dirty="0">
              <a:solidFill>
                <a:srgbClr val="FFFFFF"/>
              </a:solidFill>
            </a:endParaRPr>
          </a:p>
        </p:txBody>
      </p:sp>
      <p:sp>
        <p:nvSpPr>
          <p:cNvPr id="3" name="Subtitle 2">
            <a:extLst>
              <a:ext uri="{FF2B5EF4-FFF2-40B4-BE49-F238E27FC236}">
                <a16:creationId xmlns:a16="http://schemas.microsoft.com/office/drawing/2014/main" id="{655D0CB9-2A68-79FB-F8B9-969110AA87EC}"/>
              </a:ext>
            </a:extLst>
          </p:cNvPr>
          <p:cNvSpPr>
            <a:spLocks noGrp="1"/>
          </p:cNvSpPr>
          <p:nvPr>
            <p:ph type="subTitle" idx="1"/>
          </p:nvPr>
        </p:nvSpPr>
        <p:spPr>
          <a:xfrm>
            <a:off x="945791" y="4745317"/>
            <a:ext cx="4126272" cy="1375145"/>
          </a:xfrm>
        </p:spPr>
        <p:txBody>
          <a:bodyPr>
            <a:normAutofit/>
          </a:bodyPr>
          <a:lstStyle/>
          <a:p>
            <a:r>
              <a:rPr lang="en-GB" dirty="0">
                <a:solidFill>
                  <a:srgbClr val="FFFFFF"/>
                </a:solidFill>
              </a:rPr>
              <a:t>With Dr Lisa Thorne, Ness Little and Tracy Bowers</a:t>
            </a: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380561"/>
          </a:xfrm>
          <a:prstGeom prst="rect">
            <a:avLst/>
          </a:prstGeom>
        </p:spPr>
      </p:pic>
    </p:spTree>
    <p:extLst>
      <p:ext uri="{BB962C8B-B14F-4D97-AF65-F5344CB8AC3E}">
        <p14:creationId xmlns:p14="http://schemas.microsoft.com/office/powerpoint/2010/main" val="25197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0" y="-396240"/>
            <a:ext cx="5072063" cy="8747760"/>
          </a:xfrm>
        </p:spPr>
        <p:txBody>
          <a:bodyPr anchor="b">
            <a:normAutofit/>
          </a:bodyPr>
          <a:lstStyle/>
          <a:p>
            <a:r>
              <a:rPr lang="en-GB" sz="1800" b="1" dirty="0">
                <a:solidFill>
                  <a:srgbClr val="FFFFFF"/>
                </a:solidFill>
              </a:rPr>
              <a:t>SOME FEEDBACK ABOUT BLOOM</a:t>
            </a:r>
            <a:br>
              <a:rPr lang="en-GB" sz="1800" b="1" dirty="0">
                <a:solidFill>
                  <a:srgbClr val="FFFFFF"/>
                </a:solidFill>
              </a:rPr>
            </a:br>
            <a:br>
              <a:rPr lang="en-GB" sz="1800" b="1" dirty="0">
                <a:solidFill>
                  <a:srgbClr val="FFFFFF"/>
                </a:solidFill>
              </a:rPr>
            </a:br>
            <a:br>
              <a:rPr lang="en-GB" sz="1600" dirty="0">
                <a:solidFill>
                  <a:srgbClr val="FFFFFF"/>
                </a:solidFill>
              </a:rPr>
            </a:br>
            <a:r>
              <a:rPr lang="en-GB" sz="1600" dirty="0">
                <a:solidFill>
                  <a:srgbClr val="FFFFFF"/>
                </a:solidFill>
              </a:rPr>
              <a:t>‘The depth of discussion and the support went beyond my expectations.  Everyone was relaxed but professional; it made for an excellent environment for </a:t>
            </a:r>
            <a:br>
              <a:rPr lang="en-GB" sz="1600" dirty="0">
                <a:solidFill>
                  <a:srgbClr val="FFFFFF"/>
                </a:solidFill>
              </a:rPr>
            </a:br>
            <a:r>
              <a:rPr lang="en-GB" sz="1600" dirty="0">
                <a:solidFill>
                  <a:srgbClr val="FFFFFF"/>
                </a:solidFill>
              </a:rPr>
              <a:t>discussion and resulted in solid possible solutions for a complex situation. The child was very much at the centre of the discussions, but there was a very </a:t>
            </a:r>
            <a:br>
              <a:rPr lang="en-GB" sz="1600" dirty="0">
                <a:solidFill>
                  <a:srgbClr val="FFFFFF"/>
                </a:solidFill>
              </a:rPr>
            </a:br>
            <a:r>
              <a:rPr lang="en-GB" sz="1600" dirty="0">
                <a:solidFill>
                  <a:srgbClr val="FFFFFF"/>
                </a:solidFill>
              </a:rPr>
              <a:t>necessary holistic analysis of the situation. The range of professionals invited to the meeting was impressive.’</a:t>
            </a:r>
            <a:br>
              <a:rPr lang="en-GB" sz="1600" dirty="0">
                <a:solidFill>
                  <a:srgbClr val="FFFFFF"/>
                </a:solidFill>
              </a:rPr>
            </a:br>
            <a:br>
              <a:rPr lang="en-GB" sz="1600" dirty="0">
                <a:solidFill>
                  <a:srgbClr val="FFFFFF"/>
                </a:solidFill>
              </a:rPr>
            </a:br>
            <a:br>
              <a:rPr lang="en-GB" sz="1600" dirty="0">
                <a:solidFill>
                  <a:srgbClr val="FFFFFF"/>
                </a:solidFill>
              </a:rPr>
            </a:br>
            <a:r>
              <a:rPr lang="en-GB" sz="1600" dirty="0">
                <a:solidFill>
                  <a:srgbClr val="FFFFFF"/>
                </a:solidFill>
              </a:rPr>
              <a:t>‘As a school, we really appreciate the time and support of a group of very knowledgeable and skilled professionals. It is an extremely beneficial process’</a:t>
            </a:r>
            <a:br>
              <a:rPr lang="en-GB" sz="1600" dirty="0">
                <a:solidFill>
                  <a:srgbClr val="FFFFFF"/>
                </a:solidFill>
              </a:rPr>
            </a:br>
            <a:br>
              <a:rPr lang="en-GB" sz="1600" dirty="0">
                <a:solidFill>
                  <a:srgbClr val="FFFFFF"/>
                </a:solidFill>
              </a:rPr>
            </a:br>
            <a:br>
              <a:rPr lang="en-GB" sz="1600" dirty="0">
                <a:solidFill>
                  <a:srgbClr val="FFFFFF"/>
                </a:solidFill>
              </a:rPr>
            </a:br>
            <a:r>
              <a:rPr lang="en-GB" sz="1600" dirty="0">
                <a:solidFill>
                  <a:srgbClr val="FFFFFF"/>
                </a:solidFill>
              </a:rPr>
              <a:t>‘Lots of heads together with different ideas and perspectives.’</a:t>
            </a:r>
            <a:br>
              <a:rPr lang="en-GB" sz="1600" dirty="0">
                <a:solidFill>
                  <a:srgbClr val="FFFFFF"/>
                </a:solidFill>
              </a:rPr>
            </a:br>
            <a:br>
              <a:rPr lang="en-GB" sz="1600"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r>
              <a:rPr lang="en-GB" sz="1800" b="1" dirty="0">
                <a:solidFill>
                  <a:srgbClr val="FFFFFF"/>
                </a:solidFill>
              </a:rPr>
              <a:t> </a:t>
            </a: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196543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415526" y="2501983"/>
            <a:ext cx="4603736" cy="2626608"/>
          </a:xfrm>
        </p:spPr>
        <p:txBody>
          <a:bodyPr anchor="b">
            <a:normAutofit fontScale="90000"/>
          </a:bodyPr>
          <a:lstStyle/>
          <a:p>
            <a:pPr algn="l"/>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br>
              <a:rPr lang="en-GB" sz="1800" b="1" dirty="0">
                <a:solidFill>
                  <a:srgbClr val="FFFFFF"/>
                </a:solidFill>
              </a:rPr>
            </a:br>
            <a:r>
              <a:rPr lang="en-GB" sz="1800" b="1" dirty="0">
                <a:solidFill>
                  <a:srgbClr val="FFFFFF"/>
                </a:solidFill>
              </a:rPr>
              <a:t> </a:t>
            </a:r>
          </a:p>
        </p:txBody>
      </p:sp>
      <p:sp>
        <p:nvSpPr>
          <p:cNvPr id="6" name="TextBox 5">
            <a:extLst>
              <a:ext uri="{FF2B5EF4-FFF2-40B4-BE49-F238E27FC236}">
                <a16:creationId xmlns:a16="http://schemas.microsoft.com/office/drawing/2014/main" id="{4C7412AB-C3C8-3AAF-8967-F2ED20273A1F}"/>
              </a:ext>
            </a:extLst>
          </p:cNvPr>
          <p:cNvSpPr txBox="1"/>
          <p:nvPr/>
        </p:nvSpPr>
        <p:spPr>
          <a:xfrm>
            <a:off x="665922" y="2501980"/>
            <a:ext cx="4353339" cy="1384995"/>
          </a:xfrm>
          <a:prstGeom prst="rect">
            <a:avLst/>
          </a:prstGeom>
          <a:noFill/>
        </p:spPr>
        <p:txBody>
          <a:bodyPr wrap="square" rtlCol="0">
            <a:spAutoFit/>
          </a:bodyPr>
          <a:lstStyle/>
          <a:p>
            <a:pPr algn="ctr"/>
            <a:r>
              <a:rPr lang="en-GB" sz="2800" dirty="0">
                <a:solidFill>
                  <a:srgbClr val="FF0000"/>
                </a:solidFill>
              </a:rPr>
              <a:t>To everyone who has been involved with and supported Bloom since its inception</a:t>
            </a:r>
          </a:p>
        </p:txBody>
      </p:sp>
      <p:pic>
        <p:nvPicPr>
          <p:cNvPr id="1028" name="Picture 4" descr="86,800+ Thank You Stock Photos, Pictures &amp; Royalty-Free Images - iStock |  Thank you card, Appreciation, Gratitude">
            <a:extLst>
              <a:ext uri="{FF2B5EF4-FFF2-40B4-BE49-F238E27FC236}">
                <a16:creationId xmlns:a16="http://schemas.microsoft.com/office/drawing/2014/main" id="{A47DA366-486D-B170-700A-BD895234C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305" y="-6"/>
            <a:ext cx="6662837" cy="685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8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660042" y="891652"/>
            <a:ext cx="4412021" cy="3030724"/>
          </a:xfrm>
        </p:spPr>
        <p:txBody>
          <a:bodyPr anchor="b">
            <a:normAutofit/>
          </a:bodyPr>
          <a:lstStyle/>
          <a:p>
            <a:r>
              <a:rPr lang="en-GB" sz="4000" dirty="0">
                <a:solidFill>
                  <a:srgbClr val="FFFFFF"/>
                </a:solidFill>
              </a:rPr>
              <a:t>Any Questions?</a:t>
            </a:r>
          </a:p>
        </p:txBody>
      </p:sp>
      <p:sp>
        <p:nvSpPr>
          <p:cNvPr id="3" name="Subtitle 2">
            <a:extLst>
              <a:ext uri="{FF2B5EF4-FFF2-40B4-BE49-F238E27FC236}">
                <a16:creationId xmlns:a16="http://schemas.microsoft.com/office/drawing/2014/main" id="{655D0CB9-2A68-79FB-F8B9-969110AA87EC}"/>
              </a:ext>
            </a:extLst>
          </p:cNvPr>
          <p:cNvSpPr>
            <a:spLocks noGrp="1"/>
          </p:cNvSpPr>
          <p:nvPr>
            <p:ph type="subTitle" idx="1"/>
          </p:nvPr>
        </p:nvSpPr>
        <p:spPr>
          <a:xfrm>
            <a:off x="945791" y="4745317"/>
            <a:ext cx="4126272" cy="1375145"/>
          </a:xfrm>
        </p:spPr>
        <p:txBody>
          <a:bodyPr>
            <a:normAutofit/>
          </a:bodyPr>
          <a:lstStyle/>
          <a:p>
            <a:pPr algn="r"/>
            <a:endParaRPr lang="en-GB"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2"/>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127742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13032" y="891652"/>
            <a:ext cx="5563050" cy="3030724"/>
          </a:xfrm>
        </p:spPr>
        <p:txBody>
          <a:bodyPr anchor="b">
            <a:normAutofit fontScale="90000"/>
          </a:bodyPr>
          <a:lstStyle/>
          <a:p>
            <a:r>
              <a:rPr lang="en-GB" sz="4000" dirty="0">
                <a:solidFill>
                  <a:srgbClr val="FFFFFF"/>
                </a:solidFill>
              </a:rPr>
              <a:t>For more information on Bloom and to access resources click here </a:t>
            </a:r>
            <a:br>
              <a:rPr lang="en-GB" sz="4000" dirty="0">
                <a:solidFill>
                  <a:srgbClr val="FFFFFF"/>
                </a:solidFill>
              </a:rPr>
            </a:br>
            <a:r>
              <a:rPr lang="en-GB" sz="4000" dirty="0">
                <a:hlinkClick r:id="rId3"/>
              </a:rPr>
              <a:t>BLOOM : Headstart Kernow</a:t>
            </a:r>
            <a:br>
              <a:rPr lang="en-GB" sz="4000" dirty="0">
                <a:solidFill>
                  <a:srgbClr val="FFFFFF"/>
                </a:solidFill>
              </a:rPr>
            </a:br>
            <a:br>
              <a:rPr lang="en-GB" sz="4000" dirty="0">
                <a:solidFill>
                  <a:srgbClr val="FFFFFF"/>
                </a:solidFill>
              </a:rPr>
            </a:br>
            <a:endParaRPr lang="en-GB" sz="4000" dirty="0">
              <a:solidFill>
                <a:srgbClr val="FFFFFF"/>
              </a:solidFill>
            </a:endParaRPr>
          </a:p>
        </p:txBody>
      </p:sp>
      <p:sp>
        <p:nvSpPr>
          <p:cNvPr id="3" name="Subtitle 2">
            <a:extLst>
              <a:ext uri="{FF2B5EF4-FFF2-40B4-BE49-F238E27FC236}">
                <a16:creationId xmlns:a16="http://schemas.microsoft.com/office/drawing/2014/main" id="{655D0CB9-2A68-79FB-F8B9-969110AA87EC}"/>
              </a:ext>
            </a:extLst>
          </p:cNvPr>
          <p:cNvSpPr>
            <a:spLocks noGrp="1"/>
          </p:cNvSpPr>
          <p:nvPr>
            <p:ph type="subTitle" idx="1"/>
          </p:nvPr>
        </p:nvSpPr>
        <p:spPr>
          <a:xfrm>
            <a:off x="167516" y="4745317"/>
            <a:ext cx="5100223" cy="1375145"/>
          </a:xfrm>
        </p:spPr>
        <p:txBody>
          <a:bodyPr>
            <a:normAutofit fontScale="92500"/>
          </a:bodyPr>
          <a:lstStyle/>
          <a:p>
            <a:pPr algn="r"/>
            <a:r>
              <a:rPr lang="en-GB" dirty="0">
                <a:solidFill>
                  <a:srgbClr val="FFFFFF"/>
                </a:solidFill>
              </a:rPr>
              <a:t>If you would like to get in touch with the team to discuss Bloom please e-mail us at</a:t>
            </a:r>
          </a:p>
          <a:p>
            <a:r>
              <a:rPr lang="en-GB" dirty="0">
                <a:solidFill>
                  <a:srgbClr val="FFFFFF"/>
                </a:solidFill>
                <a:hlinkClick r:id="rId4"/>
              </a:rPr>
              <a:t>cft.camhsreferrals@nhs.net</a:t>
            </a:r>
            <a:r>
              <a:rPr lang="en-GB" dirty="0">
                <a:solidFill>
                  <a:srgbClr val="FFFFFF"/>
                </a:solidFill>
              </a:rPr>
              <a:t>  </a:t>
            </a:r>
          </a:p>
        </p:txBody>
      </p:sp>
      <p:pic>
        <p:nvPicPr>
          <p:cNvPr id="6" name="Picture 5">
            <a:extLst>
              <a:ext uri="{FF2B5EF4-FFF2-40B4-BE49-F238E27FC236}">
                <a16:creationId xmlns:a16="http://schemas.microsoft.com/office/drawing/2014/main" id="{C2469822-2F90-3ACD-B85C-5E25B316B924}"/>
              </a:ext>
            </a:extLst>
          </p:cNvPr>
          <p:cNvPicPr>
            <a:picLocks noChangeAspect="1"/>
          </p:cNvPicPr>
          <p:nvPr/>
        </p:nvPicPr>
        <p:blipFill>
          <a:blip r:embed="rId5"/>
          <a:stretch>
            <a:fillRect/>
          </a:stretch>
        </p:blipFill>
        <p:spPr>
          <a:xfrm>
            <a:off x="5597627" y="10142"/>
            <a:ext cx="6458538" cy="1878084"/>
          </a:xfrm>
          <a:prstGeom prst="rect">
            <a:avLst/>
          </a:prstGeom>
        </p:spPr>
      </p:pic>
      <p:pic>
        <p:nvPicPr>
          <p:cNvPr id="8" name="Picture 7">
            <a:extLst>
              <a:ext uri="{FF2B5EF4-FFF2-40B4-BE49-F238E27FC236}">
                <a16:creationId xmlns:a16="http://schemas.microsoft.com/office/drawing/2014/main" id="{0CB2F43B-C21A-7B7A-DA8B-EF9DACE0A17A}"/>
              </a:ext>
            </a:extLst>
          </p:cNvPr>
          <p:cNvPicPr>
            <a:picLocks noChangeAspect="1"/>
          </p:cNvPicPr>
          <p:nvPr/>
        </p:nvPicPr>
        <p:blipFill>
          <a:blip r:embed="rId6"/>
          <a:stretch>
            <a:fillRect/>
          </a:stretch>
        </p:blipFill>
        <p:spPr>
          <a:xfrm>
            <a:off x="5994966" y="1898368"/>
            <a:ext cx="5600726" cy="2235062"/>
          </a:xfrm>
          <a:prstGeom prst="rect">
            <a:avLst/>
          </a:prstGeom>
        </p:spPr>
      </p:pic>
      <p:pic>
        <p:nvPicPr>
          <p:cNvPr id="10" name="Picture 9">
            <a:extLst>
              <a:ext uri="{FF2B5EF4-FFF2-40B4-BE49-F238E27FC236}">
                <a16:creationId xmlns:a16="http://schemas.microsoft.com/office/drawing/2014/main" id="{7767A0E8-6DD8-7807-E7E9-A07132B8A509}"/>
              </a:ext>
            </a:extLst>
          </p:cNvPr>
          <p:cNvPicPr>
            <a:picLocks noChangeAspect="1"/>
          </p:cNvPicPr>
          <p:nvPr/>
        </p:nvPicPr>
        <p:blipFill>
          <a:blip r:embed="rId7"/>
          <a:stretch>
            <a:fillRect/>
          </a:stretch>
        </p:blipFill>
        <p:spPr>
          <a:xfrm>
            <a:off x="9497379" y="4235404"/>
            <a:ext cx="2193110" cy="2198733"/>
          </a:xfrm>
          <a:prstGeom prst="rect">
            <a:avLst/>
          </a:prstGeom>
        </p:spPr>
      </p:pic>
    </p:spTree>
    <p:extLst>
      <p:ext uri="{BB962C8B-B14F-4D97-AF65-F5344CB8AC3E}">
        <p14:creationId xmlns:p14="http://schemas.microsoft.com/office/powerpoint/2010/main" val="2074515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427790" y="2335613"/>
            <a:ext cx="4412021" cy="2501980"/>
          </a:xfrm>
        </p:spPr>
        <p:txBody>
          <a:bodyPr anchor="b">
            <a:noAutofit/>
          </a:bodyPr>
          <a:lstStyle/>
          <a:p>
            <a:pPr algn="l"/>
            <a:r>
              <a:rPr lang="en-GB" sz="1800" b="1" dirty="0">
                <a:solidFill>
                  <a:srgbClr val="FFFFFF"/>
                </a:solidFill>
              </a:rPr>
              <a:t>WHAT IS BLOOM?</a:t>
            </a:r>
            <a:br>
              <a:rPr lang="en-GB" sz="1800" b="1" dirty="0">
                <a:solidFill>
                  <a:srgbClr val="FFFFFF"/>
                </a:solidFill>
              </a:rPr>
            </a:br>
            <a:br>
              <a:rPr lang="en-GB" sz="1800" b="1" dirty="0">
                <a:solidFill>
                  <a:srgbClr val="FFFFFF"/>
                </a:solidFill>
              </a:rPr>
            </a:br>
            <a:r>
              <a:rPr lang="en-GB" sz="1600" b="1" dirty="0">
                <a:solidFill>
                  <a:srgbClr val="FFFFFF"/>
                </a:solidFill>
              </a:rPr>
              <a:t>A</a:t>
            </a:r>
            <a:r>
              <a:rPr lang="en-GB" sz="1600" dirty="0">
                <a:solidFill>
                  <a:srgbClr val="FFFFFF"/>
                </a:solidFill>
              </a:rPr>
              <a:t>n early intervention multi-agency consultation space that  promotes the positive social, emotional, mental health and wellbeing of children and young people.</a:t>
            </a: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endParaRPr lang="en-GB" sz="1600"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204089" y="206135"/>
            <a:ext cx="1303020" cy="1848256"/>
          </a:xfrm>
          <a:prstGeom prst="rect">
            <a:avLst/>
          </a:prstGeom>
        </p:spPr>
      </p:pic>
      <p:pic>
        <p:nvPicPr>
          <p:cNvPr id="1026" name="Picture 2" descr="i-THRIVE framework :: Avon and Wiltshire Mental Health Partnership NHS Trust">
            <a:extLst>
              <a:ext uri="{FF2B5EF4-FFF2-40B4-BE49-F238E27FC236}">
                <a16:creationId xmlns:a16="http://schemas.microsoft.com/office/drawing/2014/main" id="{C04DE644-E16E-18A8-900E-CD9D68CD4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84" y="906398"/>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7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584474" y="737534"/>
            <a:ext cx="4412021" cy="5382929"/>
          </a:xfrm>
        </p:spPr>
        <p:txBody>
          <a:bodyPr anchor="b">
            <a:noAutofit/>
          </a:bodyPr>
          <a:lstStyle/>
          <a:p>
            <a:pPr algn="l"/>
            <a:r>
              <a:rPr lang="en-GB" sz="1800" b="1" dirty="0">
                <a:solidFill>
                  <a:srgbClr val="FFFFFF"/>
                </a:solidFill>
              </a:rPr>
              <a:t>Key aims:</a:t>
            </a:r>
            <a:br>
              <a:rPr lang="en-GB" sz="1800" b="1" dirty="0">
                <a:solidFill>
                  <a:srgbClr val="FFFFFF"/>
                </a:solidFill>
              </a:rPr>
            </a:br>
            <a:br>
              <a:rPr lang="en-GB" sz="1800" b="1" dirty="0">
                <a:solidFill>
                  <a:srgbClr val="FFFFFF"/>
                </a:solidFill>
              </a:rPr>
            </a:br>
            <a:br>
              <a:rPr lang="en-GB" sz="1800" b="1" dirty="0">
                <a:solidFill>
                  <a:srgbClr val="FFFFFF"/>
                </a:solidFill>
              </a:rPr>
            </a:br>
            <a:r>
              <a:rPr lang="en-GB" sz="1600" dirty="0">
                <a:solidFill>
                  <a:srgbClr val="FFFFFF"/>
                </a:solidFill>
              </a:rPr>
              <a:t>help to build resilience and empower children, young people (and the adults in their lives) to get the help they need, when they need it.  </a:t>
            </a:r>
            <a:br>
              <a:rPr lang="en-GB" sz="1600" dirty="0">
                <a:solidFill>
                  <a:srgbClr val="FFFFFF"/>
                </a:solidFill>
              </a:rPr>
            </a:br>
            <a:br>
              <a:rPr lang="en-GB" sz="1600" dirty="0">
                <a:solidFill>
                  <a:srgbClr val="FFFFFF"/>
                </a:solidFill>
              </a:rPr>
            </a:br>
            <a:r>
              <a:rPr lang="en-GB" sz="1600" dirty="0">
                <a:solidFill>
                  <a:srgbClr val="FFFFFF"/>
                </a:solidFill>
              </a:rPr>
              <a:t>support in the early identification and actioning of support to address emerging signs and symptoms of emotional/mental distress. </a:t>
            </a:r>
            <a:br>
              <a:rPr lang="en-GB" sz="1600" dirty="0">
                <a:solidFill>
                  <a:srgbClr val="FFFFFF"/>
                </a:solidFill>
              </a:rPr>
            </a:br>
            <a:br>
              <a:rPr lang="en-GB" sz="1600" dirty="0">
                <a:solidFill>
                  <a:srgbClr val="FFFFFF"/>
                </a:solidFill>
              </a:rPr>
            </a:br>
            <a:r>
              <a:rPr lang="en-GB" sz="1600" dirty="0">
                <a:solidFill>
                  <a:srgbClr val="FFFFFF"/>
                </a:solidFill>
              </a:rPr>
              <a:t>provide a rapid response for children and young people aged 5 -18 </a:t>
            </a:r>
            <a:br>
              <a:rPr lang="en-GB" sz="1600" dirty="0">
                <a:solidFill>
                  <a:srgbClr val="FFFFFF"/>
                </a:solidFill>
              </a:rPr>
            </a:br>
            <a:br>
              <a:rPr lang="en-GB" sz="1600" dirty="0">
                <a:solidFill>
                  <a:srgbClr val="FFFFFF"/>
                </a:solidFill>
              </a:rPr>
            </a:br>
            <a:r>
              <a:rPr lang="en-GB" sz="1600" dirty="0">
                <a:solidFill>
                  <a:srgbClr val="FFFFFF"/>
                </a:solidFill>
              </a:rPr>
              <a:t>find ways to support the network already in place around the child/young person. </a:t>
            </a:r>
            <a:br>
              <a:rPr lang="en-GB" sz="1600" dirty="0">
                <a:solidFill>
                  <a:srgbClr val="FFFFFF"/>
                </a:solidFill>
              </a:rPr>
            </a:br>
            <a:br>
              <a:rPr lang="en-GB" sz="1600" dirty="0">
                <a:solidFill>
                  <a:srgbClr val="FFFFFF"/>
                </a:solidFill>
              </a:rPr>
            </a:br>
            <a:r>
              <a:rPr lang="en-GB" sz="1600" dirty="0">
                <a:solidFill>
                  <a:srgbClr val="FFFFFF"/>
                </a:solidFill>
              </a:rPr>
              <a:t>support professionals and the wider systems around the family, by offering a formulation, and building understanding as part of the consultation process</a:t>
            </a:r>
            <a:br>
              <a:rPr lang="en-GB" sz="1600" dirty="0">
                <a:solidFill>
                  <a:srgbClr val="FFFFFF"/>
                </a:solidFill>
              </a:rPr>
            </a:br>
            <a:endParaRPr lang="en-GB" sz="1600"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388287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321013" y="894945"/>
            <a:ext cx="4244888" cy="5762999"/>
          </a:xfrm>
        </p:spPr>
        <p:txBody>
          <a:bodyPr>
            <a:normAutofit fontScale="90000"/>
          </a:bodyPr>
          <a:lstStyle/>
          <a:p>
            <a:pPr algn="l"/>
            <a:br>
              <a:rPr lang="en-GB" sz="1600" b="1" dirty="0"/>
            </a:br>
            <a:br>
              <a:rPr lang="en-GB" sz="1600" b="1" dirty="0"/>
            </a:br>
            <a:r>
              <a:rPr lang="en-GB" sz="1800" b="1" dirty="0"/>
              <a:t>Some of the things we may be able to support with:</a:t>
            </a:r>
            <a:br>
              <a:rPr lang="en-GB" sz="1800" b="1" dirty="0"/>
            </a:br>
            <a:br>
              <a:rPr lang="en-GB" sz="1800" b="1" dirty="0"/>
            </a:br>
            <a:br>
              <a:rPr lang="en-GB" sz="1800" b="1" dirty="0"/>
            </a:br>
            <a:r>
              <a:rPr lang="en-GB" sz="1800" dirty="0"/>
              <a:t>• Mild to moderate difficulties with behaviour</a:t>
            </a:r>
            <a:br>
              <a:rPr lang="en-GB" sz="1800" dirty="0"/>
            </a:br>
            <a:br>
              <a:rPr lang="en-GB" sz="1800" dirty="0"/>
            </a:br>
            <a:r>
              <a:rPr lang="en-GB" sz="1800" dirty="0"/>
              <a:t>• Dysregulation – difficulties in recognising and managing emotions </a:t>
            </a:r>
            <a:br>
              <a:rPr lang="en-GB" sz="1800" dirty="0"/>
            </a:br>
            <a:br>
              <a:rPr lang="en-GB" sz="1800" dirty="0"/>
            </a:br>
            <a:r>
              <a:rPr lang="en-GB" sz="1800" dirty="0"/>
              <a:t>• Persistent feelings of anxiety stress and worry</a:t>
            </a:r>
            <a:br>
              <a:rPr lang="en-GB" sz="1800" dirty="0"/>
            </a:br>
            <a:br>
              <a:rPr lang="en-GB" sz="1800" dirty="0"/>
            </a:br>
            <a:r>
              <a:rPr lang="en-GB" sz="1800" dirty="0"/>
              <a:t>• Disengaging from school, general lack of interest</a:t>
            </a:r>
            <a:br>
              <a:rPr lang="en-GB" sz="1800" dirty="0"/>
            </a:br>
            <a:br>
              <a:rPr lang="en-GB" sz="1800" dirty="0"/>
            </a:br>
            <a:r>
              <a:rPr lang="en-GB" sz="1800" dirty="0"/>
              <a:t>• Difficulties in establishing and maintaining relationships with friends and/or family</a:t>
            </a:r>
            <a:br>
              <a:rPr lang="en-GB" sz="1800" dirty="0"/>
            </a:br>
            <a:br>
              <a:rPr lang="en-GB" sz="1800" dirty="0"/>
            </a:br>
            <a:r>
              <a:rPr lang="en-GB" sz="1800" dirty="0"/>
              <a:t>• Lack of interest in participating in activities</a:t>
            </a:r>
            <a:br>
              <a:rPr lang="en-GB" sz="1800" dirty="0"/>
            </a:br>
            <a:br>
              <a:rPr lang="en-GB" sz="1800" dirty="0"/>
            </a:br>
            <a:r>
              <a:rPr lang="en-GB" sz="1800" dirty="0"/>
              <a:t>• Formulation and guidance for professionals when experiencing feelings of uncertainty about how best to support or meet the needs of the child/children. </a:t>
            </a:r>
            <a:br>
              <a:rPr lang="en-GB" sz="1200" dirty="0"/>
            </a:br>
            <a:endParaRPr lang="en-GB" sz="1200" dirty="0"/>
          </a:p>
        </p:txBody>
      </p:sp>
      <p:pic>
        <p:nvPicPr>
          <p:cNvPr id="25" name="Picture 24" descr="Child kissing father">
            <a:extLst>
              <a:ext uri="{FF2B5EF4-FFF2-40B4-BE49-F238E27FC236}">
                <a16:creationId xmlns:a16="http://schemas.microsoft.com/office/drawing/2014/main" id="{86C565EB-2707-B130-7113-D70E7596061B}"/>
              </a:ext>
            </a:extLst>
          </p:cNvPr>
          <p:cNvPicPr>
            <a:picLocks noChangeAspect="1"/>
          </p:cNvPicPr>
          <p:nvPr/>
        </p:nvPicPr>
        <p:blipFill>
          <a:blip r:embed="rId3">
            <a:extLst>
              <a:ext uri="{28A0092B-C50C-407E-A947-70E740481C1C}">
                <a14:useLocalDpi xmlns:a14="http://schemas.microsoft.com/office/drawing/2010/main" val="0"/>
              </a:ext>
            </a:extLst>
          </a:blip>
          <a:srcRect l="13099" r="13848"/>
          <a:stretch/>
        </p:blipFill>
        <p:spPr>
          <a:xfrm>
            <a:off x="4653627" y="-1"/>
            <a:ext cx="4614002" cy="4515954"/>
          </a:xfrm>
          <a:prstGeom prst="rect">
            <a:avLst/>
          </a:prstGeom>
        </p:spPr>
      </p:pic>
      <p:pic>
        <p:nvPicPr>
          <p:cNvPr id="8" name="Picture 7" descr="A close-up of a young child&#10;&#10;Description automatically generated">
            <a:extLst>
              <a:ext uri="{FF2B5EF4-FFF2-40B4-BE49-F238E27FC236}">
                <a16:creationId xmlns:a16="http://schemas.microsoft.com/office/drawing/2014/main" id="{BB7C478E-1544-F849-1518-3C4AADB575C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3406" b="2"/>
          <a:stretch/>
        </p:blipFill>
        <p:spPr>
          <a:xfrm>
            <a:off x="9355353" y="-1"/>
            <a:ext cx="2829214" cy="2183054"/>
          </a:xfrm>
          <a:prstGeom prst="rect">
            <a:avLst/>
          </a:prstGeom>
        </p:spPr>
      </p:pic>
      <p:pic>
        <p:nvPicPr>
          <p:cNvPr id="27" name="Picture 26" descr="Father and son with autism">
            <a:extLst>
              <a:ext uri="{FF2B5EF4-FFF2-40B4-BE49-F238E27FC236}">
                <a16:creationId xmlns:a16="http://schemas.microsoft.com/office/drawing/2014/main" id="{D4C16BD2-7948-F932-88DF-C4B99CEBA2BA}"/>
              </a:ext>
            </a:extLst>
          </p:cNvPr>
          <p:cNvPicPr>
            <a:picLocks noChangeAspect="1"/>
          </p:cNvPicPr>
          <p:nvPr/>
        </p:nvPicPr>
        <p:blipFill>
          <a:blip r:embed="rId6">
            <a:extLst>
              <a:ext uri="{28A0092B-C50C-407E-A947-70E740481C1C}">
                <a14:useLocalDpi xmlns:a14="http://schemas.microsoft.com/office/drawing/2010/main" val="0"/>
              </a:ext>
            </a:extLst>
          </a:blip>
          <a:srcRect l="15858"/>
          <a:stretch/>
        </p:blipFill>
        <p:spPr>
          <a:xfrm>
            <a:off x="9355353" y="2274491"/>
            <a:ext cx="2825496" cy="2241463"/>
          </a:xfrm>
          <a:prstGeom prst="rect">
            <a:avLst/>
          </a:prstGeom>
        </p:spPr>
      </p:pic>
      <p:pic>
        <p:nvPicPr>
          <p:cNvPr id="5" name="Picture 4" descr="A young girls standing and facing each other&#10;&#10;Description automatically generated">
            <a:extLst>
              <a:ext uri="{FF2B5EF4-FFF2-40B4-BE49-F238E27FC236}">
                <a16:creationId xmlns:a16="http://schemas.microsoft.com/office/drawing/2014/main" id="{822FEFB1-6582-45AB-51A7-6C0C374B3A4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15747"/>
          <a:stretch/>
        </p:blipFill>
        <p:spPr>
          <a:xfrm>
            <a:off x="4653627" y="4616536"/>
            <a:ext cx="2829212" cy="2241464"/>
          </a:xfrm>
          <a:prstGeom prst="rect">
            <a:avLst/>
          </a:prstGeom>
        </p:spPr>
      </p:pic>
      <p:pic>
        <p:nvPicPr>
          <p:cNvPr id="23" name="Picture 22" descr="Father playing with child">
            <a:extLst>
              <a:ext uri="{FF2B5EF4-FFF2-40B4-BE49-F238E27FC236}">
                <a16:creationId xmlns:a16="http://schemas.microsoft.com/office/drawing/2014/main" id="{ADAC624F-F1F4-2858-E06D-936CD76120C5}"/>
              </a:ext>
            </a:extLst>
          </p:cNvPr>
          <p:cNvPicPr>
            <a:picLocks noChangeAspect="1"/>
          </p:cNvPicPr>
          <p:nvPr/>
        </p:nvPicPr>
        <p:blipFill>
          <a:blip r:embed="rId9">
            <a:extLst>
              <a:ext uri="{28A0092B-C50C-407E-A947-70E740481C1C}">
                <a14:useLocalDpi xmlns:a14="http://schemas.microsoft.com/office/drawing/2010/main" val="0"/>
              </a:ext>
            </a:extLst>
          </a:blip>
          <a:srcRect t="23255" b="3670"/>
          <a:stretch/>
        </p:blipFill>
        <p:spPr>
          <a:xfrm>
            <a:off x="7570565" y="4607393"/>
            <a:ext cx="4614002" cy="2250607"/>
          </a:xfrm>
          <a:prstGeom prst="rect">
            <a:avLst/>
          </a:prstGeom>
        </p:spPr>
      </p:pic>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10"/>
          <a:stretch>
            <a:fillRect/>
          </a:stretch>
        </p:blipFill>
        <p:spPr>
          <a:xfrm>
            <a:off x="52953" y="84337"/>
            <a:ext cx="746037" cy="1058209"/>
          </a:xfrm>
          <a:prstGeom prst="rect">
            <a:avLst/>
          </a:prstGeom>
        </p:spPr>
      </p:pic>
      <p:sp>
        <p:nvSpPr>
          <p:cNvPr id="6" name="TextBox 5">
            <a:extLst>
              <a:ext uri="{FF2B5EF4-FFF2-40B4-BE49-F238E27FC236}">
                <a16:creationId xmlns:a16="http://schemas.microsoft.com/office/drawing/2014/main" id="{22F3AE2C-9803-3679-0901-BF7DD27FC0A2}"/>
              </a:ext>
            </a:extLst>
          </p:cNvPr>
          <p:cNvSpPr txBox="1"/>
          <p:nvPr/>
        </p:nvSpPr>
        <p:spPr>
          <a:xfrm>
            <a:off x="5023511" y="6657945"/>
            <a:ext cx="245932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8" tooltip="https://archurohi.blogspot.com/2012/03/sibling-bond.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2698072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427791" y="457199"/>
            <a:ext cx="4412021" cy="7128197"/>
          </a:xfrm>
        </p:spPr>
        <p:txBody>
          <a:bodyPr anchor="b">
            <a:noAutofit/>
          </a:bodyPr>
          <a:lstStyle/>
          <a:p>
            <a:pPr algn="l"/>
            <a:br>
              <a:rPr lang="en-GB" sz="1600" b="1" dirty="0">
                <a:solidFill>
                  <a:srgbClr val="FFFFFF"/>
                </a:solidFill>
              </a:rPr>
            </a:br>
            <a:br>
              <a:rPr lang="en-GB" sz="1600" b="1" dirty="0">
                <a:solidFill>
                  <a:srgbClr val="FFFFFF"/>
                </a:solidFill>
              </a:rPr>
            </a:br>
            <a:r>
              <a:rPr lang="en-GB" sz="1600" b="1" dirty="0">
                <a:solidFill>
                  <a:srgbClr val="FFFFFF"/>
                </a:solidFill>
              </a:rPr>
              <a:t>SOME FAQ’S</a:t>
            </a:r>
            <a:br>
              <a:rPr lang="en-GB" sz="1600" b="1" dirty="0">
                <a:solidFill>
                  <a:srgbClr val="FFFFFF"/>
                </a:solidFill>
              </a:rPr>
            </a:br>
            <a:br>
              <a:rPr lang="en-GB" sz="1600" b="1" dirty="0">
                <a:solidFill>
                  <a:srgbClr val="FFFFFF"/>
                </a:solidFill>
              </a:rPr>
            </a:br>
            <a:r>
              <a:rPr lang="en-GB" sz="1600" dirty="0">
                <a:solidFill>
                  <a:srgbClr val="FFFFFF"/>
                </a:solidFill>
              </a:rPr>
              <a:t>Are Bloom meetings confidential?</a:t>
            </a:r>
            <a:br>
              <a:rPr lang="en-GB" sz="1600" dirty="0">
                <a:solidFill>
                  <a:srgbClr val="FFFFFF"/>
                </a:solidFill>
              </a:rPr>
            </a:br>
            <a:br>
              <a:rPr lang="en-GB" sz="1600" dirty="0">
                <a:solidFill>
                  <a:srgbClr val="FFFFFF"/>
                </a:solidFill>
              </a:rPr>
            </a:br>
            <a:r>
              <a:rPr lang="en-GB" sz="1600" dirty="0">
                <a:solidFill>
                  <a:srgbClr val="FFFFFF"/>
                </a:solidFill>
              </a:rPr>
              <a:t>What’s a nominated professional?</a:t>
            </a:r>
            <a:br>
              <a:rPr lang="en-GB" sz="1600" dirty="0">
                <a:solidFill>
                  <a:srgbClr val="FFFFFF"/>
                </a:solidFill>
              </a:rPr>
            </a:br>
            <a:br>
              <a:rPr lang="en-GB" sz="1600" dirty="0">
                <a:solidFill>
                  <a:srgbClr val="FFFFFF"/>
                </a:solidFill>
              </a:rPr>
            </a:br>
            <a:r>
              <a:rPr lang="en-GB" sz="1600" dirty="0">
                <a:solidFill>
                  <a:srgbClr val="FFFFFF"/>
                </a:solidFill>
              </a:rPr>
              <a:t>Who can make a referral?</a:t>
            </a:r>
            <a:br>
              <a:rPr lang="en-GB" sz="1600" dirty="0">
                <a:solidFill>
                  <a:srgbClr val="FFFFFF"/>
                </a:solidFill>
              </a:rPr>
            </a:br>
            <a:br>
              <a:rPr lang="en-GB" sz="1600" dirty="0">
                <a:solidFill>
                  <a:srgbClr val="FFFFFF"/>
                </a:solidFill>
              </a:rPr>
            </a:br>
            <a:r>
              <a:rPr lang="en-GB" sz="1600" dirty="0">
                <a:solidFill>
                  <a:srgbClr val="FFFFFF"/>
                </a:solidFill>
              </a:rPr>
              <a:t>What about the child/young person’s views?</a:t>
            </a:r>
            <a:br>
              <a:rPr lang="en-GB" sz="1600" dirty="0">
                <a:solidFill>
                  <a:srgbClr val="FFFFFF"/>
                </a:solidFill>
              </a:rPr>
            </a:br>
            <a:br>
              <a:rPr lang="en-GB" sz="1600" dirty="0">
                <a:solidFill>
                  <a:srgbClr val="FFFFFF"/>
                </a:solidFill>
              </a:rPr>
            </a:br>
            <a:r>
              <a:rPr lang="en-GB" sz="1600" dirty="0">
                <a:solidFill>
                  <a:srgbClr val="FFFFFF"/>
                </a:solidFill>
              </a:rPr>
              <a:t>Who attends Bloom meetings?</a:t>
            </a:r>
            <a:br>
              <a:rPr lang="en-GB" sz="1600" dirty="0">
                <a:solidFill>
                  <a:srgbClr val="FFFFFF"/>
                </a:solidFill>
              </a:rPr>
            </a:br>
            <a:br>
              <a:rPr lang="en-GB" sz="1600" dirty="0">
                <a:solidFill>
                  <a:srgbClr val="FFFFFF"/>
                </a:solidFill>
              </a:rPr>
            </a:br>
            <a:r>
              <a:rPr lang="en-GB" sz="1600" dirty="0">
                <a:solidFill>
                  <a:srgbClr val="FFFFFF"/>
                </a:solidFill>
              </a:rPr>
              <a:t>When do they take place?</a:t>
            </a:r>
            <a:br>
              <a:rPr lang="en-GB" sz="1400" dirty="0">
                <a:solidFill>
                  <a:srgbClr val="FFFFFF"/>
                </a:solidFill>
              </a:rPr>
            </a:br>
            <a:br>
              <a:rPr lang="en-GB" sz="1400" dirty="0">
                <a:solidFill>
                  <a:srgbClr val="FFFFFF"/>
                </a:solidFill>
              </a:rPr>
            </a:br>
            <a:br>
              <a:rPr lang="en-GB" sz="1400" dirty="0">
                <a:solidFill>
                  <a:srgbClr val="FFFFFF"/>
                </a:solidFill>
              </a:rPr>
            </a:br>
            <a:br>
              <a:rPr lang="en-GB" sz="1400" dirty="0">
                <a:solidFill>
                  <a:srgbClr val="FFFFFF"/>
                </a:solidFill>
              </a:rPr>
            </a:br>
            <a:br>
              <a:rPr lang="en-GB" sz="1400" dirty="0">
                <a:solidFill>
                  <a:srgbClr val="FFFFFF"/>
                </a:solidFill>
              </a:rPr>
            </a:br>
            <a:br>
              <a:rPr lang="en-GB" sz="14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endParaRPr lang="en-GB" sz="1600"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4268058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387870" y="457199"/>
            <a:ext cx="4412021" cy="7117278"/>
          </a:xfrm>
        </p:spPr>
        <p:txBody>
          <a:bodyPr anchor="b">
            <a:noAutofit/>
          </a:bodyPr>
          <a:lstStyle/>
          <a:p>
            <a:pPr algn="l"/>
            <a:r>
              <a:rPr lang="en-GB" sz="1800" b="1" dirty="0">
                <a:solidFill>
                  <a:srgbClr val="FFFFFF"/>
                </a:solidFill>
              </a:rPr>
              <a:t>MORE FAQ’S</a:t>
            </a:r>
            <a:br>
              <a:rPr lang="en-GB" sz="1800" b="1" dirty="0">
                <a:solidFill>
                  <a:srgbClr val="FFFFFF"/>
                </a:solidFill>
              </a:rPr>
            </a:br>
            <a:br>
              <a:rPr lang="en-GB" sz="1800" b="1" dirty="0">
                <a:solidFill>
                  <a:srgbClr val="FFFFFF"/>
                </a:solidFill>
              </a:rPr>
            </a:br>
            <a:br>
              <a:rPr lang="en-GB" sz="1400" dirty="0">
                <a:solidFill>
                  <a:srgbClr val="FFFFFF"/>
                </a:solidFill>
              </a:rPr>
            </a:br>
            <a:r>
              <a:rPr lang="en-GB" sz="1400" dirty="0">
                <a:solidFill>
                  <a:srgbClr val="FFFFFF"/>
                </a:solidFill>
              </a:rPr>
              <a:t>How quick is the process from referral to a Bloom meeting?</a:t>
            </a:r>
            <a:br>
              <a:rPr lang="en-GB" sz="1400" dirty="0">
                <a:solidFill>
                  <a:srgbClr val="FFFFFF"/>
                </a:solidFill>
              </a:rPr>
            </a:br>
            <a:br>
              <a:rPr lang="en-GB" sz="1400" dirty="0">
                <a:solidFill>
                  <a:srgbClr val="FFFFFF"/>
                </a:solidFill>
              </a:rPr>
            </a:br>
            <a:r>
              <a:rPr lang="en-GB" sz="1400" dirty="0">
                <a:solidFill>
                  <a:srgbClr val="FFFFFF"/>
                </a:solidFill>
              </a:rPr>
              <a:t>Is there a waiting list?</a:t>
            </a:r>
            <a:br>
              <a:rPr lang="en-GB" sz="1400" dirty="0">
                <a:solidFill>
                  <a:srgbClr val="FFFFFF"/>
                </a:solidFill>
              </a:rPr>
            </a:br>
            <a:br>
              <a:rPr lang="en-GB" sz="1400" dirty="0">
                <a:solidFill>
                  <a:srgbClr val="FFFFFF"/>
                </a:solidFill>
              </a:rPr>
            </a:br>
            <a:r>
              <a:rPr lang="en-GB" sz="1400" dirty="0">
                <a:solidFill>
                  <a:srgbClr val="FFFFFF"/>
                </a:solidFill>
              </a:rPr>
              <a:t>What happens after a Bloom meeting? </a:t>
            </a:r>
            <a:br>
              <a:rPr lang="en-GB" sz="1400" dirty="0">
                <a:solidFill>
                  <a:srgbClr val="FFFFFF"/>
                </a:solidFill>
              </a:rPr>
            </a:br>
            <a:br>
              <a:rPr lang="en-GB" sz="1400" dirty="0">
                <a:solidFill>
                  <a:srgbClr val="FFFFFF"/>
                </a:solidFill>
              </a:rPr>
            </a:br>
            <a:r>
              <a:rPr lang="en-GB" sz="1400" dirty="0">
                <a:solidFill>
                  <a:srgbClr val="FFFFFF"/>
                </a:solidFill>
              </a:rPr>
              <a:t>What’s the formulation plan?</a:t>
            </a:r>
            <a:br>
              <a:rPr lang="en-GB" sz="1400" dirty="0">
                <a:solidFill>
                  <a:srgbClr val="FFFFFF"/>
                </a:solidFill>
              </a:rPr>
            </a:br>
            <a:br>
              <a:rPr lang="en-GB" sz="1400" dirty="0">
                <a:solidFill>
                  <a:srgbClr val="FFFFFF"/>
                </a:solidFill>
              </a:rPr>
            </a:br>
            <a:r>
              <a:rPr lang="en-GB" sz="1400" dirty="0">
                <a:solidFill>
                  <a:srgbClr val="FFFFFF"/>
                </a:solidFill>
              </a:rPr>
              <a:t>Who receives a copy of the formulation plan?</a:t>
            </a:r>
            <a:br>
              <a:rPr lang="en-GB" sz="1400" dirty="0">
                <a:solidFill>
                  <a:srgbClr val="FFFFFF"/>
                </a:solidFill>
              </a:rPr>
            </a:br>
            <a:br>
              <a:rPr lang="en-GB" sz="1400" dirty="0">
                <a:solidFill>
                  <a:srgbClr val="FFFFFF"/>
                </a:solidFill>
              </a:rPr>
            </a:br>
            <a:r>
              <a:rPr lang="en-GB" sz="1400" dirty="0">
                <a:solidFill>
                  <a:srgbClr val="FFFFFF"/>
                </a:solidFill>
              </a:rPr>
              <a:t>Can I re-refer?</a:t>
            </a:r>
            <a:br>
              <a:rPr lang="en-GB" sz="1400" dirty="0">
                <a:solidFill>
                  <a:srgbClr val="FFFFFF"/>
                </a:solidFill>
              </a:rPr>
            </a:br>
            <a:br>
              <a:rPr lang="en-GB" sz="1400" dirty="0">
                <a:solidFill>
                  <a:srgbClr val="FFFFFF"/>
                </a:solidFill>
              </a:rPr>
            </a:br>
            <a:br>
              <a:rPr lang="en-GB" sz="1400" dirty="0">
                <a:solidFill>
                  <a:srgbClr val="FFFFFF"/>
                </a:solidFill>
              </a:rPr>
            </a:br>
            <a:br>
              <a:rPr lang="en-GB" sz="1400" dirty="0">
                <a:solidFill>
                  <a:srgbClr val="FFFFFF"/>
                </a:solidFill>
              </a:rPr>
            </a:br>
            <a:br>
              <a:rPr lang="en-GB" sz="1400" dirty="0">
                <a:solidFill>
                  <a:srgbClr val="FFFFFF"/>
                </a:solidFill>
              </a:rPr>
            </a:br>
            <a:br>
              <a:rPr lang="en-GB" sz="14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endParaRPr lang="en-GB" sz="1600"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259470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427791" y="378372"/>
            <a:ext cx="4412021" cy="5592267"/>
          </a:xfrm>
        </p:spPr>
        <p:txBody>
          <a:bodyPr anchor="b">
            <a:noAutofit/>
          </a:bodyPr>
          <a:lstStyle/>
          <a:p>
            <a:pPr algn="l"/>
            <a:r>
              <a:rPr lang="en-GB" sz="1800" b="1" dirty="0">
                <a:solidFill>
                  <a:srgbClr val="FFFFFF"/>
                </a:solidFill>
              </a:rPr>
              <a:t>What is the Neurodiversity Pathway and how is this different to Bloom?</a:t>
            </a:r>
            <a:br>
              <a:rPr lang="en-GB" sz="1800" dirty="0">
                <a:solidFill>
                  <a:srgbClr val="FFFFFF"/>
                </a:solidFill>
              </a:rPr>
            </a:br>
            <a:br>
              <a:rPr lang="en-GB" sz="1800" dirty="0">
                <a:solidFill>
                  <a:srgbClr val="FFFFFF"/>
                </a:solidFill>
              </a:rPr>
            </a:br>
            <a:br>
              <a:rPr lang="en-GB" sz="1800" dirty="0">
                <a:solidFill>
                  <a:srgbClr val="FFFFFF"/>
                </a:solidFill>
              </a:rPr>
            </a:br>
            <a:r>
              <a:rPr lang="en-GB" sz="1800" dirty="0">
                <a:solidFill>
                  <a:srgbClr val="FFFFFF"/>
                </a:solidFill>
              </a:rPr>
              <a:t>- ND Profiling Tool</a:t>
            </a:r>
            <a:br>
              <a:rPr lang="en-GB" sz="1800" dirty="0">
                <a:solidFill>
                  <a:srgbClr val="FFFFFF"/>
                </a:solidFill>
              </a:rPr>
            </a:br>
            <a:br>
              <a:rPr lang="en-GB" sz="1800" dirty="0">
                <a:solidFill>
                  <a:srgbClr val="FFFFFF"/>
                </a:solidFill>
              </a:rPr>
            </a:br>
            <a:r>
              <a:rPr lang="en-GB" sz="1800" dirty="0">
                <a:solidFill>
                  <a:srgbClr val="FFFFFF"/>
                </a:solidFill>
              </a:rPr>
              <a:t>- ND Consultations</a:t>
            </a:r>
            <a:br>
              <a:rPr lang="en-GB" sz="1800" dirty="0">
                <a:solidFill>
                  <a:srgbClr val="FFFFFF"/>
                </a:solidFill>
              </a:rPr>
            </a:br>
            <a:br>
              <a:rPr lang="en-GB" sz="1800" dirty="0">
                <a:solidFill>
                  <a:srgbClr val="FFFFFF"/>
                </a:solidFill>
              </a:rPr>
            </a:br>
            <a:br>
              <a:rPr lang="en-GB" sz="1800" dirty="0">
                <a:solidFill>
                  <a:srgbClr val="FFFFFF"/>
                </a:solidFill>
              </a:rPr>
            </a:br>
            <a:br>
              <a:rPr lang="en-GB" sz="1800" dirty="0">
                <a:solidFill>
                  <a:srgbClr val="FFFFFF"/>
                </a:solidFill>
              </a:rPr>
            </a:br>
            <a:r>
              <a:rPr lang="en-GB" sz="1800" dirty="0">
                <a:solidFill>
                  <a:srgbClr val="FFFFFF"/>
                </a:solidFill>
              </a:rPr>
              <a:t>More information available:</a:t>
            </a:r>
            <a:br>
              <a:rPr lang="en-GB" sz="1800" dirty="0">
                <a:solidFill>
                  <a:srgbClr val="FFFFFF"/>
                </a:solidFill>
              </a:rPr>
            </a:br>
            <a:br>
              <a:rPr lang="en-GB" sz="1800" dirty="0">
                <a:solidFill>
                  <a:srgbClr val="FFFFFF"/>
                </a:solidFill>
              </a:rPr>
            </a:br>
            <a:r>
              <a:rPr lang="en-GB" sz="1600" dirty="0">
                <a:solidFill>
                  <a:srgbClr val="FFFFFF"/>
                </a:solidFill>
              </a:rPr>
              <a:t>https://parentcarerscornwall.org.uk/neurodiversity</a:t>
            </a:r>
            <a:br>
              <a:rPr lang="en-GB" sz="1400" dirty="0">
                <a:solidFill>
                  <a:srgbClr val="FFFFFF"/>
                </a:solidFill>
              </a:rPr>
            </a:br>
            <a:br>
              <a:rPr lang="en-GB" sz="1600" dirty="0">
                <a:solidFill>
                  <a:srgbClr val="FFFFFF"/>
                </a:solidFill>
              </a:rPr>
            </a:br>
            <a:r>
              <a:rPr lang="en-GB" sz="1600" dirty="0">
                <a:solidFill>
                  <a:srgbClr val="FFFFFF"/>
                </a:solidFill>
              </a:rPr>
              <a:t>(including how to access training in the ND Profiling tool)</a:t>
            </a: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endParaRPr lang="en-GB" sz="1600" dirty="0">
              <a:solidFill>
                <a:srgbClr val="FFFFFF"/>
              </a:solidFill>
            </a:endParaRPr>
          </a:p>
        </p:txBody>
      </p:sp>
      <p:pic>
        <p:nvPicPr>
          <p:cNvPr id="8" name="Picture 7">
            <a:extLst>
              <a:ext uri="{FF2B5EF4-FFF2-40B4-BE49-F238E27FC236}">
                <a16:creationId xmlns:a16="http://schemas.microsoft.com/office/drawing/2014/main" id="{D60D354F-A443-8338-34B0-AF9F499C53A5}"/>
              </a:ext>
            </a:extLst>
          </p:cNvPr>
          <p:cNvPicPr>
            <a:picLocks noChangeAspect="1"/>
          </p:cNvPicPr>
          <p:nvPr/>
        </p:nvPicPr>
        <p:blipFill>
          <a:blip r:embed="rId3"/>
          <a:stretch>
            <a:fillRect/>
          </a:stretch>
        </p:blipFill>
        <p:spPr>
          <a:xfrm>
            <a:off x="5576079" y="-2"/>
            <a:ext cx="6615921" cy="1835794"/>
          </a:xfrm>
          <a:prstGeom prst="rect">
            <a:avLst/>
          </a:prstGeom>
        </p:spPr>
      </p:pic>
      <p:pic>
        <p:nvPicPr>
          <p:cNvPr id="10" name="Picture 9">
            <a:extLst>
              <a:ext uri="{FF2B5EF4-FFF2-40B4-BE49-F238E27FC236}">
                <a16:creationId xmlns:a16="http://schemas.microsoft.com/office/drawing/2014/main" id="{B5740D5C-3D24-F97B-3341-538E3AA55DE7}"/>
              </a:ext>
            </a:extLst>
          </p:cNvPr>
          <p:cNvPicPr>
            <a:picLocks noChangeAspect="1"/>
          </p:cNvPicPr>
          <p:nvPr/>
        </p:nvPicPr>
        <p:blipFill>
          <a:blip r:embed="rId4"/>
          <a:stretch>
            <a:fillRect/>
          </a:stretch>
        </p:blipFill>
        <p:spPr>
          <a:xfrm>
            <a:off x="8646033" y="2043820"/>
            <a:ext cx="3445811" cy="4312531"/>
          </a:xfrm>
          <a:prstGeom prst="rect">
            <a:avLst/>
          </a:prstGeom>
        </p:spPr>
      </p:pic>
      <p:sp>
        <p:nvSpPr>
          <p:cNvPr id="18" name="TextBox 17">
            <a:extLst>
              <a:ext uri="{FF2B5EF4-FFF2-40B4-BE49-F238E27FC236}">
                <a16:creationId xmlns:a16="http://schemas.microsoft.com/office/drawing/2014/main" id="{34ECCBF0-998D-6F68-E31A-E6D41F0BEB4C}"/>
              </a:ext>
            </a:extLst>
          </p:cNvPr>
          <p:cNvSpPr txBox="1"/>
          <p:nvPr/>
        </p:nvSpPr>
        <p:spPr>
          <a:xfrm>
            <a:off x="5715000" y="2156791"/>
            <a:ext cx="2878844" cy="4062651"/>
          </a:xfrm>
          <a:prstGeom prst="rect">
            <a:avLst/>
          </a:prstGeom>
          <a:noFill/>
        </p:spPr>
        <p:txBody>
          <a:bodyPr wrap="square" rtlCol="0">
            <a:spAutoFit/>
          </a:bodyPr>
          <a:lstStyle/>
          <a:p>
            <a:r>
              <a:rPr lang="en-GB" sz="1600" b="0" i="0" dirty="0">
                <a:solidFill>
                  <a:srgbClr val="333333"/>
                </a:solidFill>
                <a:effectLst/>
                <a:latin typeface="system-ui"/>
              </a:rPr>
              <a:t>Welcome to our </a:t>
            </a:r>
            <a:r>
              <a:rPr lang="en-GB" sz="1600" b="1" i="0" dirty="0">
                <a:solidFill>
                  <a:srgbClr val="333333"/>
                </a:solidFill>
                <a:effectLst/>
                <a:latin typeface="system-ui"/>
              </a:rPr>
              <a:t>Neurodiversity Hub</a:t>
            </a:r>
            <a:r>
              <a:rPr lang="en-GB" sz="1600" b="0" i="0" dirty="0">
                <a:solidFill>
                  <a:srgbClr val="333333"/>
                </a:solidFill>
                <a:effectLst/>
                <a:latin typeface="system-ui"/>
              </a:rPr>
              <a:t> which we hope you will find helpful. The Hub aligns to Cornwall &amp; the Isles of Scilly Neurodevelopmental Profiling Tool, but it can be used by everyone. It forms a part of our early help offer of support for children, young people, and their families.  The contributors to the content of the profiling sections are varied and include those with lived experience and professionals working with neurodivergent children and young people</a:t>
            </a:r>
            <a:r>
              <a:rPr lang="en-GB" b="0" i="0" dirty="0">
                <a:solidFill>
                  <a:srgbClr val="333333"/>
                </a:solidFill>
                <a:effectLst/>
                <a:latin typeface="system-ui"/>
              </a:rPr>
              <a:t>.</a:t>
            </a:r>
            <a:endParaRPr lang="en-GB" dirty="0"/>
          </a:p>
        </p:txBody>
      </p:sp>
    </p:spTree>
    <p:extLst>
      <p:ext uri="{BB962C8B-B14F-4D97-AF65-F5344CB8AC3E}">
        <p14:creationId xmlns:p14="http://schemas.microsoft.com/office/powerpoint/2010/main" val="154948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584474" y="737534"/>
            <a:ext cx="4412021" cy="9514830"/>
          </a:xfrm>
        </p:spPr>
        <p:txBody>
          <a:bodyPr anchor="b">
            <a:noAutofit/>
          </a:bodyPr>
          <a:lstStyle/>
          <a:p>
            <a:pPr algn="l"/>
            <a:r>
              <a:rPr lang="en-GB" sz="1800" b="1" dirty="0">
                <a:solidFill>
                  <a:srgbClr val="FFFFFF"/>
                </a:solidFill>
              </a:rPr>
              <a:t>AN EXAMPLE REFERRAL </a:t>
            </a:r>
            <a:br>
              <a:rPr lang="en-GB" sz="1800" b="1" dirty="0">
                <a:solidFill>
                  <a:srgbClr val="FFFFFF"/>
                </a:solidFill>
              </a:rPr>
            </a:br>
            <a:br>
              <a:rPr lang="en-GB" sz="1800" b="1" dirty="0">
                <a:solidFill>
                  <a:srgbClr val="FFFFFF"/>
                </a:solidFill>
              </a:rPr>
            </a:br>
            <a:r>
              <a:rPr lang="en-GB" sz="1600" dirty="0">
                <a:solidFill>
                  <a:srgbClr val="FFFFFF"/>
                </a:solidFill>
              </a:rPr>
              <a:t>Tim is 7 and lives with his mum, mum’s partner and 3 older siblings.  </a:t>
            </a:r>
            <a:br>
              <a:rPr lang="en-GB" sz="1600" dirty="0">
                <a:solidFill>
                  <a:srgbClr val="FFFFFF"/>
                </a:solidFill>
              </a:rPr>
            </a:br>
            <a:br>
              <a:rPr lang="en-GB" sz="1600" dirty="0">
                <a:solidFill>
                  <a:srgbClr val="FFFFFF"/>
                </a:solidFill>
              </a:rPr>
            </a:br>
            <a:r>
              <a:rPr lang="en-GB" sz="1600" dirty="0">
                <a:solidFill>
                  <a:srgbClr val="FFFFFF"/>
                </a:solidFill>
              </a:rPr>
              <a:t>Tim’s school is concerned about Tim’s reduced attendance at school following the death of his grandfather and his parent’s divorce earlier this year.</a:t>
            </a:r>
            <a:br>
              <a:rPr lang="en-GB" sz="1600" dirty="0">
                <a:solidFill>
                  <a:srgbClr val="FFFFFF"/>
                </a:solidFill>
              </a:rPr>
            </a:br>
            <a:br>
              <a:rPr lang="en-GB" sz="1600" dirty="0">
                <a:solidFill>
                  <a:srgbClr val="FFFFFF"/>
                </a:solidFill>
              </a:rPr>
            </a:br>
            <a:r>
              <a:rPr lang="en-GB" sz="1600" dirty="0">
                <a:solidFill>
                  <a:srgbClr val="FFFFFF"/>
                </a:solidFill>
              </a:rPr>
              <a:t>When Tim is in school, he sometimes hits other children, and his anger can go from 0-60 in seconds.  His peers are becoming wary of him, and he is no longer invited to birthday parties.  Tim banged his hand into an external wall at school causing cuts and grazing and he became very distressed and asked to go home.  Tim couldn’t explain why he’d done this.</a:t>
            </a:r>
            <a:br>
              <a:rPr lang="en-GB" sz="1600" dirty="0">
                <a:solidFill>
                  <a:srgbClr val="FFFFFF"/>
                </a:solidFill>
              </a:rPr>
            </a:br>
            <a:br>
              <a:rPr lang="en-GB" sz="1600" dirty="0">
                <a:solidFill>
                  <a:srgbClr val="FFFFFF"/>
                </a:solidFill>
              </a:rPr>
            </a:br>
            <a:r>
              <a:rPr lang="en-GB" sz="1600" dirty="0">
                <a:solidFill>
                  <a:srgbClr val="FFFFFF"/>
                </a:solidFill>
              </a:rPr>
              <a:t>Mum says: “Tim upsets his brothers and sisters by teasing them and hiding their things.”</a:t>
            </a:r>
            <a:br>
              <a:rPr lang="en-GB" sz="1600" dirty="0">
                <a:solidFill>
                  <a:srgbClr val="FFFFFF"/>
                </a:solidFill>
              </a:rPr>
            </a:br>
            <a:br>
              <a:rPr lang="en-GB" sz="1600" dirty="0">
                <a:solidFill>
                  <a:srgbClr val="FFFFFF"/>
                </a:solidFill>
              </a:rPr>
            </a:br>
            <a:r>
              <a:rPr lang="en-GB" sz="1600" dirty="0">
                <a:solidFill>
                  <a:srgbClr val="FFFFFF"/>
                </a:solidFill>
              </a:rPr>
              <a:t>Mum says she’s finding life difficult at the moment.  She says her partner is supportive, but family relationships are becoming increasingly strained because of Tim’s behaviour.  Mum and her partner alternate between feeling really sorry for Tim and wanting to help him, to punishing him by taking away his games and stopping him going to football, the one thing he loves.</a:t>
            </a:r>
            <a:br>
              <a:rPr lang="en-GB" sz="1600" dirty="0">
                <a:solidFill>
                  <a:srgbClr val="FFFFFF"/>
                </a:solidFill>
              </a:rPr>
            </a:br>
            <a:br>
              <a:rPr lang="en-GB" sz="1600" b="1" dirty="0">
                <a:solidFill>
                  <a:srgbClr val="FFFFFF"/>
                </a:solidFill>
              </a:rPr>
            </a:br>
            <a:br>
              <a:rPr lang="en-GB" sz="1600" b="1" dirty="0">
                <a:solidFill>
                  <a:srgbClr val="FFFFFF"/>
                </a:solidFill>
              </a:rPr>
            </a:br>
            <a:br>
              <a:rPr lang="en-GB" sz="1600" b="1"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endParaRPr lang="en-GB" sz="1600"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1160420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67FAAF-7F69-3A9F-63CD-787A6C04AD27}"/>
              </a:ext>
            </a:extLst>
          </p:cNvPr>
          <p:cNvSpPr>
            <a:spLocks noGrp="1"/>
          </p:cNvSpPr>
          <p:nvPr>
            <p:ph type="ctrTitle"/>
          </p:nvPr>
        </p:nvSpPr>
        <p:spPr>
          <a:xfrm>
            <a:off x="415525" y="501649"/>
            <a:ext cx="4412021" cy="7888963"/>
          </a:xfrm>
        </p:spPr>
        <p:txBody>
          <a:bodyPr anchor="b">
            <a:noAutofit/>
          </a:bodyPr>
          <a:lstStyle/>
          <a:p>
            <a:pPr algn="l"/>
            <a:r>
              <a:rPr lang="en-GB" sz="1800" b="1" dirty="0">
                <a:solidFill>
                  <a:srgbClr val="FFFFFF"/>
                </a:solidFill>
              </a:rPr>
              <a:t>POSSIBLE BLOOM OUTCOMES RELATING TO TIM</a:t>
            </a:r>
            <a:br>
              <a:rPr lang="en-GB" sz="1800" b="1" dirty="0">
                <a:solidFill>
                  <a:srgbClr val="FFFFFF"/>
                </a:solidFill>
              </a:rPr>
            </a:br>
            <a:br>
              <a:rPr lang="en-GB" sz="1800" b="1" dirty="0">
                <a:solidFill>
                  <a:srgbClr val="FFFFFF"/>
                </a:solidFill>
              </a:rPr>
            </a:br>
            <a:r>
              <a:rPr lang="en-GB" sz="1600" b="1" dirty="0">
                <a:solidFill>
                  <a:srgbClr val="FFFFFF"/>
                </a:solidFill>
              </a:rPr>
              <a:t>-  </a:t>
            </a:r>
            <a:r>
              <a:rPr lang="en-GB" sz="1600" dirty="0">
                <a:solidFill>
                  <a:srgbClr val="FFFFFF"/>
                </a:solidFill>
              </a:rPr>
              <a:t>linking Tim with support in school (e.g. MHST, TIS/Thrive Practitioner)</a:t>
            </a:r>
            <a:br>
              <a:rPr lang="en-GB" sz="1600" dirty="0">
                <a:solidFill>
                  <a:srgbClr val="FFFFFF"/>
                </a:solidFill>
              </a:rPr>
            </a:br>
            <a:br>
              <a:rPr lang="en-GB" sz="1600" dirty="0">
                <a:solidFill>
                  <a:srgbClr val="FFFFFF"/>
                </a:solidFill>
              </a:rPr>
            </a:br>
            <a:r>
              <a:rPr lang="en-GB" sz="1600" dirty="0">
                <a:solidFill>
                  <a:srgbClr val="FFFFFF"/>
                </a:solidFill>
              </a:rPr>
              <a:t>- consider bereavement support, e.g. </a:t>
            </a:r>
            <a:r>
              <a:rPr lang="en-GB" sz="1600" dirty="0" err="1">
                <a:solidFill>
                  <a:srgbClr val="FFFFFF"/>
                </a:solidFill>
              </a:rPr>
              <a:t>Penhaligon’s</a:t>
            </a:r>
            <a:r>
              <a:rPr lang="en-GB" sz="1600" dirty="0">
                <a:solidFill>
                  <a:srgbClr val="FFFFFF"/>
                </a:solidFill>
              </a:rPr>
              <a:t> Friends</a:t>
            </a:r>
            <a:br>
              <a:rPr lang="en-GB" sz="1600" dirty="0">
                <a:solidFill>
                  <a:srgbClr val="FFFFFF"/>
                </a:solidFill>
              </a:rPr>
            </a:br>
            <a:br>
              <a:rPr lang="en-GB" sz="1600" dirty="0">
                <a:solidFill>
                  <a:srgbClr val="FFFFFF"/>
                </a:solidFill>
              </a:rPr>
            </a:br>
            <a:r>
              <a:rPr lang="en-GB" sz="1600" dirty="0">
                <a:solidFill>
                  <a:srgbClr val="FFFFFF"/>
                </a:solidFill>
              </a:rPr>
              <a:t>- signposting to resources for parents, e.g. </a:t>
            </a:r>
            <a:r>
              <a:rPr lang="en-GB" sz="1600" dirty="0" err="1">
                <a:solidFill>
                  <a:srgbClr val="FFFFFF"/>
                </a:solidFill>
              </a:rPr>
              <a:t>Headstart</a:t>
            </a:r>
            <a:r>
              <a:rPr lang="en-GB" sz="1600" dirty="0">
                <a:solidFill>
                  <a:srgbClr val="FFFFFF"/>
                </a:solidFill>
              </a:rPr>
              <a:t>, SPACE programme</a:t>
            </a:r>
            <a:br>
              <a:rPr lang="en-GB" sz="1600" dirty="0">
                <a:solidFill>
                  <a:srgbClr val="FFFFFF"/>
                </a:solidFill>
              </a:rPr>
            </a:br>
            <a:br>
              <a:rPr lang="en-GB" sz="1600" dirty="0">
                <a:solidFill>
                  <a:srgbClr val="FFFFFF"/>
                </a:solidFill>
              </a:rPr>
            </a:br>
            <a:r>
              <a:rPr lang="en-GB" sz="1600" dirty="0">
                <a:solidFill>
                  <a:srgbClr val="FFFFFF"/>
                </a:solidFill>
              </a:rPr>
              <a:t>- identification of strengths &amp; opportunities in the community/outside school &amp; home, e.g. Cubs</a:t>
            </a:r>
            <a:br>
              <a:rPr lang="en-GB" sz="1600" dirty="0">
                <a:solidFill>
                  <a:srgbClr val="FFFFFF"/>
                </a:solidFill>
              </a:rPr>
            </a:br>
            <a:br>
              <a:rPr lang="en-GB" sz="1600" dirty="0">
                <a:solidFill>
                  <a:srgbClr val="FFFFFF"/>
                </a:solidFill>
              </a:rPr>
            </a:br>
            <a:r>
              <a:rPr lang="en-GB" sz="1600" dirty="0">
                <a:solidFill>
                  <a:srgbClr val="FFFFFF"/>
                </a:solidFill>
              </a:rPr>
              <a:t>- written understanding (formulation) of what is going on for Tim</a:t>
            </a:r>
            <a:br>
              <a:rPr lang="en-GB" sz="1600" dirty="0">
                <a:solidFill>
                  <a:srgbClr val="FFFFFF"/>
                </a:solidFill>
              </a:rPr>
            </a:br>
            <a:br>
              <a:rPr lang="en-GB" sz="1600" b="1" dirty="0">
                <a:solidFill>
                  <a:srgbClr val="FFFFFF"/>
                </a:solidFill>
              </a:rPr>
            </a:br>
            <a:r>
              <a:rPr lang="en-GB" sz="1600" b="1" dirty="0">
                <a:solidFill>
                  <a:srgbClr val="FFFFFF"/>
                </a:solidFill>
              </a:rPr>
              <a:t>-  </a:t>
            </a:r>
            <a:r>
              <a:rPr lang="en-GB" sz="1600" dirty="0">
                <a:solidFill>
                  <a:srgbClr val="FFFFFF"/>
                </a:solidFill>
              </a:rPr>
              <a:t>validation for professionals involved</a:t>
            </a:r>
            <a:br>
              <a:rPr lang="en-GB" sz="1600" dirty="0">
                <a:solidFill>
                  <a:srgbClr val="FFFFFF"/>
                </a:solidFill>
              </a:rPr>
            </a:br>
            <a:br>
              <a:rPr lang="en-GB" sz="1600" b="1" dirty="0">
                <a:solidFill>
                  <a:srgbClr val="FFFFFF"/>
                </a:solidFill>
              </a:rPr>
            </a:br>
            <a:r>
              <a:rPr lang="en-GB" sz="1600" b="1" dirty="0">
                <a:solidFill>
                  <a:srgbClr val="FFFFFF"/>
                </a:solidFill>
              </a:rPr>
              <a:t>- </a:t>
            </a:r>
            <a:r>
              <a:rPr lang="en-GB" sz="1600" dirty="0">
                <a:solidFill>
                  <a:srgbClr val="FFFFFF"/>
                </a:solidFill>
              </a:rPr>
              <a:t> identify possible support from Early Help, e.g. family worker</a:t>
            </a:r>
            <a:br>
              <a:rPr lang="en-GB" sz="1600" b="1"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br>
              <a:rPr lang="en-GB" sz="1600" dirty="0">
                <a:solidFill>
                  <a:srgbClr val="FFFFFF"/>
                </a:solidFill>
              </a:rPr>
            </a:br>
            <a:endParaRPr lang="en-GB" sz="1600" dirty="0">
              <a:solidFill>
                <a:srgbClr val="FFFFFF"/>
              </a:solidFill>
            </a:endParaRPr>
          </a:p>
        </p:txBody>
      </p:sp>
      <p:pic>
        <p:nvPicPr>
          <p:cNvPr id="4" name="Picture 3">
            <a:extLst>
              <a:ext uri="{FF2B5EF4-FFF2-40B4-BE49-F238E27FC236}">
                <a16:creationId xmlns:a16="http://schemas.microsoft.com/office/drawing/2014/main" id="{DDCF5855-97D5-1E2D-1CDB-6E8584B971D4}"/>
              </a:ext>
            </a:extLst>
          </p:cNvPr>
          <p:cNvPicPr>
            <a:picLocks noChangeAspect="1"/>
          </p:cNvPicPr>
          <p:nvPr/>
        </p:nvPicPr>
        <p:blipFill>
          <a:blip r:embed="rId3"/>
          <a:stretch>
            <a:fillRect/>
          </a:stretch>
        </p:blipFill>
        <p:spPr>
          <a:xfrm>
            <a:off x="6820709" y="457199"/>
            <a:ext cx="4158902" cy="5899152"/>
          </a:xfrm>
          <a:prstGeom prst="rect">
            <a:avLst/>
          </a:prstGeom>
        </p:spPr>
      </p:pic>
    </p:spTree>
    <p:extLst>
      <p:ext uri="{BB962C8B-B14F-4D97-AF65-F5344CB8AC3E}">
        <p14:creationId xmlns:p14="http://schemas.microsoft.com/office/powerpoint/2010/main" val="690636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TotalTime>
  <Words>1261</Words>
  <Application>Microsoft Office PowerPoint</Application>
  <PresentationFormat>Widescreen</PresentationFormat>
  <Paragraphs>46</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Calibri Light</vt:lpstr>
      <vt:lpstr>system-ui</vt:lpstr>
      <vt:lpstr>Office Theme</vt:lpstr>
      <vt:lpstr>Welcome to this Bloom webinar.  November 27 2024  </vt:lpstr>
      <vt:lpstr>WHAT IS BLOOM?  An early intervention multi-agency consultation space that  promotes the positive social, emotional, mental health and wellbeing of children and young people.    </vt:lpstr>
      <vt:lpstr>Key aims:   help to build resilience and empower children, young people (and the adults in their lives) to get the help they need, when they need it.    support in the early identification and actioning of support to address emerging signs and symptoms of emotional/mental distress.   provide a rapid response for children and young people aged 5 -18   find ways to support the network already in place around the child/young person.   support professionals and the wider systems around the family, by offering a formulation, and building understanding as part of the consultation process </vt:lpstr>
      <vt:lpstr>  Some of the things we may be able to support with:   • Mild to moderate difficulties with behaviour  • Dysregulation – difficulties in recognising and managing emotions   • Persistent feelings of anxiety stress and worry  • Disengaging from school, general lack of interest  • Difficulties in establishing and maintaining relationships with friends and/or family  • Lack of interest in participating in activities  • Formulation and guidance for professionals when experiencing feelings of uncertainty about how best to support or meet the needs of the child/children.  </vt:lpstr>
      <vt:lpstr>  SOME FAQ’S  Are Bloom meetings confidential?  What’s a nominated professional?  Who can make a referral?  What about the child/young person’s views?  Who attends Bloom meetings?  When do they take place?                  </vt:lpstr>
      <vt:lpstr>MORE FAQ’S   How quick is the process from referral to a Bloom meeting?  Is there a waiting list?  What happens after a Bloom meeting?   What’s the formulation plan?  Who receives a copy of the formulation plan?  Can I re-refer?                  </vt:lpstr>
      <vt:lpstr>What is the Neurodiversity Pathway and how is this different to Bloom?   - ND Profiling Tool  - ND Consultations    More information available:  https://parentcarerscornwall.org.uk/neurodiversity  (including how to access training in the ND Profiling tool)       </vt:lpstr>
      <vt:lpstr>AN EXAMPLE REFERRAL   Tim is 7 and lives with his mum, mum’s partner and 3 older siblings.    Tim’s school is concerned about Tim’s reduced attendance at school following the death of his grandfather and his parent’s divorce earlier this year.  When Tim is in school, he sometimes hits other children, and his anger can go from 0-60 in seconds.  His peers are becoming wary of him, and he is no longer invited to birthday parties.  Tim banged his hand into an external wall at school causing cuts and grazing and he became very distressed and asked to go home.  Tim couldn’t explain why he’d done this.  Mum says: “Tim upsets his brothers and sisters by teasing them and hiding their things.”  Mum says she’s finding life difficult at the moment.  She says her partner is supportive, but family relationships are becoming increasingly strained because of Tim’s behaviour.  Mum and her partner alternate between feeling really sorry for Tim and wanting to help him, to punishing him by taking away his games and stopping him going to football, the one thing he loves.                </vt:lpstr>
      <vt:lpstr>POSSIBLE BLOOM OUTCOMES RELATING TO TIM  -  linking Tim with support in school (e.g. MHST, TIS/Thrive Practitioner)  - consider bereavement support, e.g. Penhaligon’s Friends  - signposting to resources for parents, e.g. Headstart, SPACE programme  - identification of strengths &amp; opportunities in the community/outside school &amp; home, e.g. Cubs  - written understanding (formulation) of what is going on for Tim  -  validation for professionals involved  -  identify possible support from Early Help, e.g. family worker             </vt:lpstr>
      <vt:lpstr>SOME FEEDBACK ABOUT BLOOM   ‘The depth of discussion and the support went beyond my expectations.  Everyone was relaxed but professional; it made for an excellent environment for  discussion and resulted in solid possible solutions for a complex situation. The child was very much at the centre of the discussions, but there was a very  necessary holistic analysis of the situation. The range of professionals invited to the meeting was impressive.’   ‘As a school, we really appreciate the time and support of a group of very knowledgeable and skilled professionals. It is an extremely beneficial process’   ‘Lots of heads together with different ideas and perspectives.’               </vt:lpstr>
      <vt:lpstr>                </vt:lpstr>
      <vt:lpstr>Any Questions?</vt:lpstr>
      <vt:lpstr>For more information on Bloom and to access resources click here  BLOOM : Headstart Kernow  </vt:lpstr>
    </vt:vector>
  </TitlesOfParts>
  <Company>Cornwall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this Bloom webinar.  November 27 2024</dc:title>
  <dc:creator>Tracy Bowers</dc:creator>
  <cp:lastModifiedBy>Claire Searle</cp:lastModifiedBy>
  <cp:revision>7</cp:revision>
  <dcterms:created xsi:type="dcterms:W3CDTF">2024-11-20T15:19:10Z</dcterms:created>
  <dcterms:modified xsi:type="dcterms:W3CDTF">2024-12-04T10:20:29Z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ade86-969a-4cfc-8d70-99d1f0adeaba_Enabled">
    <vt:lpwstr>true</vt:lpwstr>
  </property>
  <property fmtid="{D5CDD505-2E9C-101B-9397-08002B2CF9AE}" pid="3" name="MSIP_Label_65bade86-969a-4cfc-8d70-99d1f0adeaba_SetDate">
    <vt:lpwstr>2024-11-20T16:50:16Z</vt:lpwstr>
  </property>
  <property fmtid="{D5CDD505-2E9C-101B-9397-08002B2CF9AE}" pid="4" name="MSIP_Label_65bade86-969a-4cfc-8d70-99d1f0adeaba_Method">
    <vt:lpwstr>Privileged</vt:lpwstr>
  </property>
  <property fmtid="{D5CDD505-2E9C-101B-9397-08002B2CF9AE}" pid="5" name="MSIP_Label_65bade86-969a-4cfc-8d70-99d1f0adeaba_Name">
    <vt:lpwstr>65bade86-969a-4cfc-8d70-99d1f0adeaba</vt:lpwstr>
  </property>
  <property fmtid="{D5CDD505-2E9C-101B-9397-08002B2CF9AE}" pid="6" name="MSIP_Label_65bade86-969a-4cfc-8d70-99d1f0adeaba_SiteId">
    <vt:lpwstr>efaa16aa-d1de-4d58-ba2e-2833fdfdd29f</vt:lpwstr>
  </property>
  <property fmtid="{D5CDD505-2E9C-101B-9397-08002B2CF9AE}" pid="7" name="MSIP_Label_65bade86-969a-4cfc-8d70-99d1f0adeaba_ActionId">
    <vt:lpwstr>60f9598b-c126-4e50-ae65-0bf6980158e2</vt:lpwstr>
  </property>
  <property fmtid="{D5CDD505-2E9C-101B-9397-08002B2CF9AE}" pid="8" name="MSIP_Label_65bade86-969a-4cfc-8d70-99d1f0adeaba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Information Classification: CONTROLLED</vt:lpwstr>
  </property>
</Properties>
</file>